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3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y="6858000" cx="9144000"/>
  <p:notesSz cx="6858000" cy="9144000"/>
  <p:embeddedFontLst>
    <p:embeddedFont>
      <p:font typeface="Roboto"/>
      <p:regular r:id="rId28"/>
      <p:bold r:id="rId29"/>
      <p:italic r:id="rId30"/>
      <p:boldItalic r:id="rId31"/>
    </p:embeddedFont>
    <p:embeddedFont>
      <p:font typeface="Roboto Mono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font" Target="fonts/Roboto-regular.fntdata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Roboto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Roboto-boldItalic.fntdata"/><Relationship Id="rId30" Type="http://schemas.openxmlformats.org/officeDocument/2006/relationships/font" Target="fonts/Roboto-italic.fntdata"/><Relationship Id="rId11" Type="http://schemas.openxmlformats.org/officeDocument/2006/relationships/slide" Target="slides/slide7.xml"/><Relationship Id="rId33" Type="http://schemas.openxmlformats.org/officeDocument/2006/relationships/font" Target="fonts/RobotoMono-bold.fntdata"/><Relationship Id="rId10" Type="http://schemas.openxmlformats.org/officeDocument/2006/relationships/slide" Target="slides/slide6.xml"/><Relationship Id="rId32" Type="http://schemas.openxmlformats.org/officeDocument/2006/relationships/font" Target="fonts/RobotoMono-regular.fntdata"/><Relationship Id="rId13" Type="http://schemas.openxmlformats.org/officeDocument/2006/relationships/slide" Target="slides/slide9.xml"/><Relationship Id="rId35" Type="http://schemas.openxmlformats.org/officeDocument/2006/relationships/font" Target="fonts/RobotoMono-boldItalic.fntdata"/><Relationship Id="rId12" Type="http://schemas.openxmlformats.org/officeDocument/2006/relationships/slide" Target="slides/slide8.xml"/><Relationship Id="rId34" Type="http://schemas.openxmlformats.org/officeDocument/2006/relationships/font" Target="fonts/RobotoMono-italic.fntdata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Shape 2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Shape 2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Shape 2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3786738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pic>
        <p:nvPicPr>
          <p:cNvPr id="14" name="Shape 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18" name="Shape 18"/>
          <p:cNvSpPr txBox="1"/>
          <p:nvPr>
            <p:ph idx="2" type="body"/>
          </p:nvPr>
        </p:nvSpPr>
        <p:spPr>
          <a:xfrm>
            <a:off x="4692274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pic>
        <p:nvPicPr>
          <p:cNvPr id="19" name="Shape 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2" name="Shape 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Shape 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○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■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github.com/mitreid-connect/OpenID-Connect-Java-Spring-Server" TargetMode="External"/><Relationship Id="rId4" Type="http://schemas.openxmlformats.org/officeDocument/2006/relationships/hyperlink" Target="https://github.com/IdentityModel/oidc-client-js/" TargetMode="External"/><Relationship Id="rId5" Type="http://schemas.openxmlformats.org/officeDocument/2006/relationships/hyperlink" Target="https://github.com/zmartzone/mod_auth_openidc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gif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.png"/><Relationship Id="rId4" Type="http://schemas.openxmlformats.org/officeDocument/2006/relationships/image" Target="../media/image1.gif"/><Relationship Id="rId5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googleapis.com/calendar/v3" TargetMode="External"/><Relationship Id="rId4" Type="http://schemas.openxmlformats.org/officeDocument/2006/relationships/hyperlink" Target="https://accounts.google.com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ctrTitle"/>
          </p:nvPr>
        </p:nvSpPr>
        <p:spPr>
          <a:xfrm>
            <a:off x="685800" y="2035923"/>
            <a:ext cx="77724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7200">
                <a:latin typeface="Roboto"/>
                <a:ea typeface="Roboto"/>
                <a:cs typeface="Roboto"/>
                <a:sym typeface="Roboto"/>
              </a:rPr>
              <a:t> OpenID Connect</a:t>
            </a:r>
            <a:endParaRPr sz="72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0" name="Shape 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050" y="251150"/>
            <a:ext cx="1019825" cy="1135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Shape 31"/>
          <p:cNvSpPr txBox="1"/>
          <p:nvPr>
            <p:ph idx="1" type="subTitle"/>
          </p:nvPr>
        </p:nvSpPr>
        <p:spPr>
          <a:xfrm>
            <a:off x="655700" y="4982402"/>
            <a:ext cx="7772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Martin Kuba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makub@cesnet.cz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OAuth 2 refresh token</a:t>
            </a:r>
            <a:endParaRPr/>
          </a:p>
        </p:txBody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x="457200" y="1509950"/>
            <a:ext cx="8229600" cy="526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b="1" lang="cs"/>
              <a:t>access token</a:t>
            </a:r>
            <a:r>
              <a:rPr lang="cs"/>
              <a:t> má krátkou dobu platnosti (například 60 minut)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pokud client potřebuje delší přístup, může požádat o </a:t>
            </a:r>
            <a:r>
              <a:rPr b="1" lang="cs"/>
              <a:t>refresh token</a:t>
            </a:r>
            <a:r>
              <a:rPr lang="cs"/>
              <a:t> s dlouhou dobou platnosti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refresh token může client vyměnit voláním token endpointu autorizačního serveru za nový access token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Authorization Grant Flows</a:t>
            </a:r>
            <a:endParaRPr/>
          </a:p>
        </p:txBody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457200" y="1524000"/>
            <a:ext cx="8229600" cy="51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OAuth 2 rozlišuje tři typy aplikací: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b="1" lang="cs"/>
              <a:t>web</a:t>
            </a:r>
            <a:r>
              <a:rPr lang="cs"/>
              <a:t> - na serveru, může bezpečně uchovávat client_secret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b="1" lang="cs"/>
              <a:t>user-agent-based</a:t>
            </a:r>
            <a:r>
              <a:rPr lang="cs"/>
              <a:t> - JavaScript, nemůže bezpečně uchovávat client_secret ani access token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b="1" lang="cs"/>
              <a:t>native</a:t>
            </a:r>
            <a:r>
              <a:rPr lang="cs"/>
              <a:t> - mobilní nebo desktopová, nemůže chránit client_secret, ale access token může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proto existují různé způsoby získání tokenu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authorization code grant - viz předchozí schéma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implicit code grant - AS vydá token clientovi přímo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resource owner password credentials grant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client credentials grant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device flow grant - pro SmartTV bez klávesnice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OAuth 2 - shrnutí</a:t>
            </a:r>
            <a:endParaRPr/>
          </a:p>
        </p:txBody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OAuth 2 umožňuje aplikaci požádat uživatele o oprávnění k operacím s jeho daty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uživatel po přihlášení na autorizačním serveru schválí buď všechna požadovaná, nebo jen některá oprávnění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aplikace získá </a:t>
            </a:r>
            <a:r>
              <a:rPr b="1" lang="cs"/>
              <a:t>časově omezený</a:t>
            </a:r>
            <a:r>
              <a:rPr lang="cs"/>
              <a:t> access token představující povolená oprávnění jednat za uživatele voláním Resource Serveru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OpenID Connect</a:t>
            </a:r>
            <a:endParaRPr/>
          </a:p>
        </p:txBody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457200" y="1600200"/>
            <a:ext cx="85665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OAuth 2 zajišťuje přihlášení, ale nedefinuje, jak získat údaje o uživateli, každá služba poskytovala jiné API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OpenID Connect definuje 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b="1" lang="cs"/>
              <a:t>userInfo endpoint</a:t>
            </a:r>
            <a:r>
              <a:rPr lang="cs"/>
              <a:t> - API pro získání údajů o uživateli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b="1" lang="cs"/>
              <a:t>scopes</a:t>
            </a:r>
            <a:r>
              <a:rPr lang="cs"/>
              <a:t> - openid, profile, email, address</a:t>
            </a:r>
            <a:r>
              <a:rPr lang="cs"/>
              <a:t>, phone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b="1" lang="cs"/>
              <a:t>claims</a:t>
            </a:r>
            <a:r>
              <a:rPr lang="cs"/>
              <a:t> - </a:t>
            </a:r>
            <a:r>
              <a:rPr lang="cs" sz="1800"/>
              <a:t>sub, name, family_name, given_name, middle_name, nickname, preferred_username, profile, picture, website, gender, birthdate, zoneinfo, locale, updated_at, email, email_verified, address, phone_number, phone_number_verified</a:t>
            </a:r>
            <a:endParaRPr sz="1800"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mapování scopes na claims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b="1" lang="cs"/>
              <a:t>id_token</a:t>
            </a:r>
            <a:r>
              <a:rPr lang="cs"/>
              <a:t> který může (ale nemusí) obsahovat claims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metadata v JSON na </a:t>
            </a:r>
            <a:r>
              <a:rPr lang="cs" sz="1800">
                <a:latin typeface="Roboto Mono"/>
                <a:ea typeface="Roboto Mono"/>
                <a:cs typeface="Roboto Mono"/>
                <a:sym typeface="Roboto Mono"/>
              </a:rPr>
              <a:t>/.well-known/openid-configuration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Příklad claims z userInfo</a:t>
            </a:r>
            <a:endParaRPr/>
          </a:p>
        </p:txBody>
      </p:sp>
      <p:sp>
        <p:nvSpPr>
          <p:cNvPr id="194" name="Shape 194"/>
          <p:cNvSpPr txBox="1"/>
          <p:nvPr>
            <p:ph idx="1" type="body"/>
          </p:nvPr>
        </p:nvSpPr>
        <p:spPr>
          <a:xfrm>
            <a:off x="457200" y="1464850"/>
            <a:ext cx="8229600" cy="535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100">
                <a:solidFill>
                  <a:srgbClr val="009900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{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"sub"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"3e65bd2aa4c818bd3579023939b546b69e1@einfra.cesnet.cz"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"name"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"Josef Novák"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"preferred_username"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"pepa"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"given_name"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"Josef"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"family_name"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"Novák"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"nickname"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"Pepan"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"profile"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"https://www.muni.cz/en/people/3988"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"picture"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"https://secure.gravatar.com/avatar/f320c89e39d15da1608c8fc31210b8ca"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"website"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"http://pepovo.wordpress.com/"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"gender"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"male"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"zoneinfo"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"Europe/Prague"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"locale"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"cs-CZ"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"updated_at"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"1508428216"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"birthdate"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"1975-01-01"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"email"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"pepa@gmail.com"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"email_verified"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003366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true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"phone_number"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"+420 603123456"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"phone_number_verified"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003366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true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"address"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009900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{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"street_address"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"Severní 1"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"locality"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"Dolní Lhota"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"postal_code"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"111 00"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 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"country"</a:t>
            </a:r>
            <a:r>
              <a:rPr lang="cs" sz="11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1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"Czech Republic"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100">
                <a:solidFill>
                  <a:srgbClr val="009900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}</a:t>
            </a:r>
            <a:br>
              <a:rPr lang="cs" sz="11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100">
                <a:solidFill>
                  <a:srgbClr val="009900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}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Příklad obsahu access tokenu</a:t>
            </a:r>
            <a:endParaRPr/>
          </a:p>
        </p:txBody>
      </p:sp>
      <p:sp>
        <p:nvSpPr>
          <p:cNvPr id="200" name="Shape 200"/>
          <p:cNvSpPr txBox="1"/>
          <p:nvPr>
            <p:ph idx="1" type="body"/>
          </p:nvPr>
        </p:nvSpPr>
        <p:spPr>
          <a:xfrm>
            <a:off x="285775" y="1600200"/>
            <a:ext cx="87378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800">
                <a:solidFill>
                  <a:srgbClr val="009900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{</a:t>
            </a:r>
            <a:br>
              <a:rPr lang="cs" sz="1800">
                <a:solidFill>
                  <a:srgbClr val="009900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800">
                <a:solidFill>
                  <a:srgbClr val="009900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"kid": "rsa1",</a:t>
            </a:r>
            <a:br>
              <a:rPr lang="cs" sz="1800">
                <a:solidFill>
                  <a:srgbClr val="009900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800">
                <a:solidFill>
                  <a:srgbClr val="009900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"alg": "RS256"</a:t>
            </a:r>
            <a:br>
              <a:rPr lang="cs" sz="1800">
                <a:solidFill>
                  <a:srgbClr val="009900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800">
                <a:solidFill>
                  <a:srgbClr val="009900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}</a:t>
            </a:r>
            <a:endParaRPr sz="1800">
              <a:solidFill>
                <a:srgbClr val="009900"/>
              </a:solidFill>
              <a:highlight>
                <a:srgbClr val="F9F9F9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800">
                <a:solidFill>
                  <a:srgbClr val="009900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{</a:t>
            </a:r>
            <a:br>
              <a:rPr lang="cs" sz="18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8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8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"sub"</a:t>
            </a:r>
            <a:r>
              <a:rPr lang="cs" sz="18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8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8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"3e65bd2aa4c818bd3579023939b546b69e1@einfra.cesnet.cz"</a:t>
            </a:r>
            <a:r>
              <a:rPr lang="cs" sz="18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8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8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8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"azp"</a:t>
            </a:r>
            <a:r>
              <a:rPr lang="cs" sz="18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8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8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"7652ad4c-4ee6-4ad1-b571-3576574f383e"</a:t>
            </a:r>
            <a:r>
              <a:rPr lang="cs" sz="18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8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8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8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"iss"</a:t>
            </a:r>
            <a:r>
              <a:rPr lang="cs" sz="18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8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8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"https://login.cesnet.cz/oidc/"</a:t>
            </a:r>
            <a:r>
              <a:rPr lang="cs" sz="18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8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8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8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"exp"</a:t>
            </a:r>
            <a:r>
              <a:rPr lang="cs" sz="18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8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800">
                <a:solidFill>
                  <a:srgbClr val="CC0000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1508431816</a:t>
            </a:r>
            <a:r>
              <a:rPr lang="cs" sz="18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8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8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8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"iat"</a:t>
            </a:r>
            <a:r>
              <a:rPr lang="cs" sz="18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8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800">
                <a:solidFill>
                  <a:srgbClr val="CC0000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1508428216</a:t>
            </a:r>
            <a:r>
              <a:rPr lang="cs" sz="18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,</a:t>
            </a:r>
            <a:br>
              <a:rPr lang="cs" sz="18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8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 </a:t>
            </a:r>
            <a:r>
              <a:rPr lang="cs" sz="18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"jti"</a:t>
            </a:r>
            <a:r>
              <a:rPr lang="cs" sz="1800">
                <a:solidFill>
                  <a:srgbClr val="339933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:</a:t>
            </a:r>
            <a:r>
              <a:rPr lang="cs" sz="18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cs" sz="1800">
                <a:solidFill>
                  <a:srgbClr val="3366CC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"5b4f8eb8-3688-4588-8f31-ecb78ba48a76"</a:t>
            </a:r>
            <a:br>
              <a:rPr lang="cs" sz="1800"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</a:br>
            <a:r>
              <a:rPr lang="cs" sz="1800">
                <a:solidFill>
                  <a:srgbClr val="009900"/>
                </a:solidFill>
                <a:highlight>
                  <a:srgbClr val="F9F9F9"/>
                </a:highlight>
                <a:latin typeface="Verdana"/>
                <a:ea typeface="Verdana"/>
                <a:cs typeface="Verdana"/>
                <a:sym typeface="Verdana"/>
              </a:rPr>
              <a:t>}</a:t>
            </a:r>
            <a:endParaRPr sz="1800">
              <a:solidFill>
                <a:srgbClr val="009900"/>
              </a:solidFill>
              <a:highlight>
                <a:srgbClr val="F9F9F9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Příklad metadat OIDC serveru</a:t>
            </a:r>
            <a:endParaRPr/>
          </a:p>
        </p:txBody>
      </p:sp>
      <p:pic>
        <p:nvPicPr>
          <p:cNvPr id="206" name="Shape 2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7275" y="1548113"/>
            <a:ext cx="8129453" cy="51355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OIDC terminologie</a:t>
            </a:r>
            <a:endParaRPr/>
          </a:p>
        </p:txBody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místo „client“ používá výraz „Relying Party“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Authorization Server + Resource Server s userInfo endpointem se nazývá „OpenID Provider (OP)“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RP odpovídá funkcí SAML2 SP</a:t>
            </a:r>
            <a:endParaRPr/>
          </a:p>
          <a:p>
            <a:pPr indent="-419100" lvl="0" marL="45720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OP odpovídá funkcí SAML2 IdP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Vyzkoušené implementace</a:t>
            </a:r>
            <a:endParaRPr/>
          </a:p>
        </p:txBody>
      </p:sp>
      <p:sp>
        <p:nvSpPr>
          <p:cNvPr id="218" name="Shape 218"/>
          <p:cNvSpPr txBox="1"/>
          <p:nvPr>
            <p:ph idx="1" type="body"/>
          </p:nvPr>
        </p:nvSpPr>
        <p:spPr>
          <a:xfrm>
            <a:off x="195600" y="1630275"/>
            <a:ext cx="87078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OpenID Provider - MITREid Connect 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webová aplikace v Javě, založená na Spring Security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 u="sng">
                <a:solidFill>
                  <a:schemeClr val="hlink"/>
                </a:solidFill>
                <a:hlinkClick r:id="rId3"/>
              </a:rPr>
              <a:t>https://github.com/mitreid-connect/OpenID-Connect-Java-Spring-Server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JavaScriptový client - oidc-client-js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JavaScriptová knihovna s certifikací kompatibility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 u="sng">
                <a:solidFill>
                  <a:schemeClr val="hlink"/>
                </a:solidFill>
                <a:hlinkClick r:id="rId4"/>
              </a:rPr>
              <a:t>https://github.com/IdentityModel/oidc-client-js/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autentizační modul do Apache - mod_auth_openidc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dvě role - Relying Party nebo OAuth2 Resource Server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 u="sng">
                <a:solidFill>
                  <a:schemeClr val="hlink"/>
                </a:solidFill>
                <a:hlinkClick r:id="rId5"/>
              </a:rPr>
              <a:t>https://github.com/zmartzone/mod_auth_openidc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MITREid Connect </a:t>
            </a:r>
            <a:endParaRPr/>
          </a:p>
        </p:txBody>
      </p:sp>
      <p:sp>
        <p:nvSpPr>
          <p:cNvPr id="224" name="Shape 224"/>
          <p:cNvSpPr txBox="1"/>
          <p:nvPr>
            <p:ph idx="1" type="body"/>
          </p:nvPr>
        </p:nvSpPr>
        <p:spPr>
          <a:xfrm>
            <a:off x="379300" y="1600200"/>
            <a:ext cx="86460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Maven webapp overlay s vlastními modifikacemi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používá Hibernate pro práci s databází, podporuje PostgreSQL, MySQL, Oracle, HSQL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umíme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napojit na libovolný zdroj dat o uživatelích (Perun)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přebírat autentizaci uživatele z Apache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přidávat vlastní scopes a claims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modifikovat odpověď z introspection endpointu</a:t>
            </a:r>
            <a:endParaRPr/>
          </a:p>
          <a:p>
            <a: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modifikovat vydávaný access token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latin typeface="Roboto"/>
                <a:ea typeface="Roboto"/>
                <a:cs typeface="Roboto"/>
                <a:sym typeface="Roboto"/>
              </a:rPr>
              <a:t>Obsah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cs" sz="2400">
                <a:latin typeface="Roboto"/>
                <a:ea typeface="Roboto"/>
                <a:cs typeface="Roboto"/>
                <a:sym typeface="Roboto"/>
              </a:rPr>
              <a:t>co jsou OpenID Connect a OAuth 2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cs" sz="2400">
                <a:latin typeface="Roboto"/>
                <a:ea typeface="Roboto"/>
                <a:cs typeface="Roboto"/>
                <a:sym typeface="Roboto"/>
              </a:rPr>
              <a:t>principy OAuth 2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-3810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○"/>
            </a:pPr>
            <a:r>
              <a:rPr lang="cs">
                <a:latin typeface="Roboto"/>
                <a:ea typeface="Roboto"/>
                <a:cs typeface="Roboto"/>
                <a:sym typeface="Roboto"/>
              </a:rPr>
              <a:t>4 zúčastněné strany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810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○"/>
            </a:pPr>
            <a:r>
              <a:rPr lang="cs">
                <a:latin typeface="Roboto"/>
                <a:ea typeface="Roboto"/>
                <a:cs typeface="Roboto"/>
                <a:sym typeface="Roboto"/>
              </a:rPr>
              <a:t>scope, access token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810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○"/>
            </a:pPr>
            <a:r>
              <a:rPr lang="cs">
                <a:latin typeface="Roboto"/>
                <a:ea typeface="Roboto"/>
                <a:cs typeface="Roboto"/>
                <a:sym typeface="Roboto"/>
              </a:rPr>
              <a:t>různé typy </a:t>
            </a:r>
            <a:r>
              <a:rPr i="1" lang="cs">
                <a:latin typeface="Roboto"/>
                <a:ea typeface="Roboto"/>
                <a:cs typeface="Roboto"/>
                <a:sym typeface="Roboto"/>
              </a:rPr>
              <a:t>authorization grant flow</a:t>
            </a:r>
            <a:endParaRPr i="1"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cs" sz="2400">
                <a:latin typeface="Roboto"/>
                <a:ea typeface="Roboto"/>
                <a:cs typeface="Roboto"/>
                <a:sym typeface="Roboto"/>
              </a:rPr>
              <a:t>rozšíření OpenID Connect nad OAuth2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cs" sz="2400">
                <a:latin typeface="Roboto"/>
                <a:ea typeface="Roboto"/>
                <a:cs typeface="Roboto"/>
                <a:sym typeface="Roboto"/>
              </a:rPr>
              <a:t>vyzkoušené implementace 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-3810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○"/>
            </a:pPr>
            <a:r>
              <a:rPr lang="cs">
                <a:latin typeface="Roboto"/>
                <a:ea typeface="Roboto"/>
                <a:cs typeface="Roboto"/>
                <a:sym typeface="Roboto"/>
              </a:rPr>
              <a:t>OpenID Provider - </a:t>
            </a:r>
            <a:r>
              <a:rPr i="1" lang="cs">
                <a:latin typeface="Roboto"/>
                <a:ea typeface="Roboto"/>
                <a:cs typeface="Roboto"/>
                <a:sym typeface="Roboto"/>
              </a:rPr>
              <a:t>MitreID Connect</a:t>
            </a:r>
            <a:endParaRPr i="1">
              <a:latin typeface="Roboto"/>
              <a:ea typeface="Roboto"/>
              <a:cs typeface="Roboto"/>
              <a:sym typeface="Roboto"/>
            </a:endParaRPr>
          </a:p>
          <a:p>
            <a:pPr indent="-3810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○"/>
            </a:pPr>
            <a:r>
              <a:rPr lang="cs">
                <a:latin typeface="Roboto"/>
                <a:ea typeface="Roboto"/>
                <a:cs typeface="Roboto"/>
                <a:sym typeface="Roboto"/>
              </a:rPr>
              <a:t>server-side client - </a:t>
            </a:r>
            <a:r>
              <a:rPr i="1" lang="cs">
                <a:latin typeface="Roboto"/>
                <a:ea typeface="Roboto"/>
                <a:cs typeface="Roboto"/>
                <a:sym typeface="Roboto"/>
              </a:rPr>
              <a:t>Apache mod_auth_openidc</a:t>
            </a:r>
            <a:endParaRPr i="1">
              <a:latin typeface="Roboto"/>
              <a:ea typeface="Roboto"/>
              <a:cs typeface="Roboto"/>
              <a:sym typeface="Roboto"/>
            </a:endParaRPr>
          </a:p>
          <a:p>
            <a:pPr indent="-3810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○"/>
            </a:pPr>
            <a:r>
              <a:rPr lang="cs">
                <a:latin typeface="Roboto"/>
                <a:ea typeface="Roboto"/>
                <a:cs typeface="Roboto"/>
                <a:sym typeface="Roboto"/>
              </a:rPr>
              <a:t>JavaScript client - </a:t>
            </a:r>
            <a:r>
              <a:rPr i="1" lang="cs">
                <a:latin typeface="Roboto"/>
                <a:ea typeface="Roboto"/>
                <a:cs typeface="Roboto"/>
                <a:sym typeface="Roboto"/>
              </a:rPr>
              <a:t>oidc-client-js</a:t>
            </a:r>
            <a:endParaRPr i="1">
              <a:latin typeface="Roboto"/>
              <a:ea typeface="Roboto"/>
              <a:cs typeface="Roboto"/>
              <a:sym typeface="Roboto"/>
            </a:endParaRPr>
          </a:p>
          <a:p>
            <a:pPr indent="-3810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○"/>
            </a:pPr>
            <a:r>
              <a:rPr lang="cs">
                <a:latin typeface="Roboto"/>
                <a:ea typeface="Roboto"/>
                <a:cs typeface="Roboto"/>
                <a:sym typeface="Roboto"/>
              </a:rPr>
              <a:t>Resource Server  - </a:t>
            </a:r>
            <a:r>
              <a:rPr i="1" lang="cs">
                <a:latin typeface="Roboto"/>
                <a:ea typeface="Roboto"/>
                <a:cs typeface="Roboto"/>
                <a:sym typeface="Roboto"/>
              </a:rPr>
              <a:t>Apache mod_auth_openidc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8" name="Shape 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2276" y="348387"/>
            <a:ext cx="944650" cy="105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MITREid - profil uživatele</a:t>
            </a:r>
            <a:endParaRPr/>
          </a:p>
        </p:txBody>
      </p:sp>
      <p:pic>
        <p:nvPicPr>
          <p:cNvPr id="230" name="Shape 2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925" y="1467151"/>
            <a:ext cx="7234824" cy="5349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MITREid - schválené aplikace</a:t>
            </a:r>
            <a:endParaRPr/>
          </a:p>
        </p:txBody>
      </p:sp>
      <p:pic>
        <p:nvPicPr>
          <p:cNvPr id="236" name="Shape 2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70050"/>
            <a:ext cx="9143999" cy="47626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MITREid - správa aplikací</a:t>
            </a:r>
            <a:endParaRPr/>
          </a:p>
        </p:txBody>
      </p:sp>
      <p:pic>
        <p:nvPicPr>
          <p:cNvPr id="242" name="Shape 2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70050"/>
            <a:ext cx="9143999" cy="5154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/>
          <p:nvPr>
            <p:ph idx="1" type="subTitle"/>
          </p:nvPr>
        </p:nvSpPr>
        <p:spPr>
          <a:xfrm>
            <a:off x="685800" y="3786738"/>
            <a:ext cx="7772400" cy="104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latin typeface="Roboto"/>
                <a:ea typeface="Roboto"/>
                <a:cs typeface="Roboto"/>
                <a:sym typeface="Roboto"/>
              </a:rPr>
              <a:t>Děkuji za pozornost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makub@cesnet.cz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descr="cerit-sc-logo.png" id="248" name="Shape 248"/>
          <p:cNvPicPr preferRelativeResize="0"/>
          <p:nvPr/>
        </p:nvPicPr>
        <p:blipFill rotWithShape="1">
          <a:blip r:embed="rId3">
            <a:alphaModFix/>
          </a:blip>
          <a:srcRect b="0" l="6364" r="34811" t="0"/>
          <a:stretch/>
        </p:blipFill>
        <p:spPr>
          <a:xfrm>
            <a:off x="7531850" y="5781675"/>
            <a:ext cx="1445525" cy="92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Shape 2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4950" y="236125"/>
            <a:ext cx="1019825" cy="1135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Shape 250"/>
          <p:cNvSpPr txBox="1"/>
          <p:nvPr>
            <p:ph type="ctrTitle"/>
          </p:nvPr>
        </p:nvSpPr>
        <p:spPr>
          <a:xfrm>
            <a:off x="603100" y="2035898"/>
            <a:ext cx="77724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7200">
                <a:latin typeface="Roboto"/>
                <a:ea typeface="Roboto"/>
                <a:cs typeface="Roboto"/>
                <a:sym typeface="Roboto"/>
              </a:rPr>
              <a:t> OpenID Connect</a:t>
            </a:r>
            <a:endParaRPr sz="72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51" name="Shape 2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0025" y="5675887"/>
            <a:ext cx="2072044" cy="113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OpenID Connect a OAuth2</a:t>
            </a:r>
            <a:endParaRPr/>
          </a:p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cs" sz="2400"/>
              <a:t>OpenID Connect (dále OIDC) je rozšíření autorizačního protokolu OAuth 2 o </a:t>
            </a:r>
            <a:r>
              <a:rPr b="1" lang="cs" sz="2400"/>
              <a:t>autentizaci</a:t>
            </a:r>
            <a:r>
              <a:rPr lang="cs" sz="2400"/>
              <a:t> a API pro získávání informací o uživateli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cs" sz="2400"/>
              <a:t>OAuth 2 je </a:t>
            </a:r>
            <a:r>
              <a:rPr b="1" lang="cs" sz="2400"/>
              <a:t>autorizační protokol</a:t>
            </a:r>
            <a:r>
              <a:rPr lang="cs" sz="2400"/>
              <a:t>, jímž uživatel, vlastnící zdroje na resource serveru, zplnomocňuje cizí aplikaci, aby jeho jménem se zdroji zacházela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cs" sz="2400"/>
              <a:t>z hlediska aplikací je OIDC obdoba SAML2, ale</a:t>
            </a:r>
            <a:endParaRPr sz="2400"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není nutná výměna metadat mezi IdP a SP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uživatel si sám volí, která osobní data aplikaci zpřístupní</a:t>
            </a:r>
            <a:endParaRPr/>
          </a:p>
          <a:p>
            <a: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aplikace nejsou omezené na web (i mobilní, desktopové, command-line, SmartTV)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OAuth 2</a:t>
            </a:r>
            <a:endParaRPr/>
          </a:p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457200" y="1472375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definován v RFC 6749 z roku 2012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používán firmami Google, Facebook, Microsoft, Twitter, LinkedIn, GitHub atd.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je určen pro bezpečné </a:t>
            </a:r>
            <a:r>
              <a:rPr b="1" lang="cs"/>
              <a:t>delegování přístupu</a:t>
            </a:r>
            <a:r>
              <a:rPr lang="cs"/>
              <a:t>, ale byl od počátku používán i pro federované přihlášení</a:t>
            </a:r>
            <a:endParaRPr/>
          </a:p>
        </p:txBody>
      </p:sp>
      <p:pic>
        <p:nvPicPr>
          <p:cNvPr id="51" name="Shape 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8013" y="4478150"/>
            <a:ext cx="6087975" cy="228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OAuth2 - zúčastněné strany</a:t>
            </a:r>
            <a:endParaRPr/>
          </a:p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457200" y="1600200"/>
            <a:ext cx="85062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>
              <a:spcBef>
                <a:spcPts val="600"/>
              </a:spcBef>
              <a:spcAft>
                <a:spcPts val="0"/>
              </a:spcAft>
              <a:buSzPts val="2900"/>
              <a:buChar char="●"/>
            </a:pPr>
            <a:r>
              <a:rPr b="1" lang="cs" sz="2900"/>
              <a:t>resource owner</a:t>
            </a:r>
            <a:r>
              <a:rPr lang="cs" sz="2900"/>
              <a:t> - uživatel</a:t>
            </a:r>
            <a:endParaRPr sz="2900"/>
          </a:p>
          <a:p>
            <a:pPr indent="-412750" lvl="0" marL="457200" rtl="0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b="1" lang="cs" sz="2900"/>
              <a:t>resource server</a:t>
            </a:r>
            <a:r>
              <a:rPr lang="cs" sz="2900"/>
              <a:t> - server spravující uživatelova data, umožňuje určité operace nad nimi, právo k určitým operacím se nazývá </a:t>
            </a:r>
            <a:r>
              <a:rPr b="1" lang="cs" sz="2900"/>
              <a:t>scope</a:t>
            </a:r>
            <a:endParaRPr b="1" sz="2900"/>
          </a:p>
          <a:p>
            <a:pPr indent="-412750" lvl="0" marL="457200" rtl="0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b="1" lang="cs" sz="2900"/>
              <a:t>client</a:t>
            </a:r>
            <a:r>
              <a:rPr lang="cs" sz="2900"/>
              <a:t> - aplikace, která chce přístup k operacím s uživatelovými daty (čtení, změny, mazání)</a:t>
            </a:r>
            <a:endParaRPr sz="2900"/>
          </a:p>
          <a:p>
            <a:pPr indent="-412750" lvl="0" marL="457200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b="1" lang="cs" sz="2900"/>
              <a:t>authorization server</a:t>
            </a:r>
            <a:r>
              <a:rPr lang="cs" sz="2900"/>
              <a:t> - server, který autentizuje uživatele, ptá se jich které scopes chtějí povolit určitému clientovi, vydává </a:t>
            </a:r>
            <a:r>
              <a:rPr b="1" lang="cs" sz="2900"/>
              <a:t>access token</a:t>
            </a:r>
            <a:endParaRPr b="1" sz="29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OAuth 2 - příklad</a:t>
            </a:r>
            <a:endParaRPr/>
          </a:p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457200" y="1600200"/>
            <a:ext cx="85440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>
              <a:spcBef>
                <a:spcPts val="600"/>
              </a:spcBef>
              <a:spcAft>
                <a:spcPts val="0"/>
              </a:spcAft>
              <a:buSzPts val="2900"/>
              <a:buChar char="●"/>
            </a:pPr>
            <a:r>
              <a:rPr b="1" lang="cs" sz="2900"/>
              <a:t>resource owner</a:t>
            </a:r>
            <a:r>
              <a:rPr lang="cs" sz="2900"/>
              <a:t> - já</a:t>
            </a:r>
            <a:endParaRPr sz="2900"/>
          </a:p>
          <a:p>
            <a:pPr indent="-412750" lvl="0" marL="457200" rtl="0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b="1" lang="cs" sz="2900"/>
              <a:t>resource server</a:t>
            </a:r>
            <a:r>
              <a:rPr lang="cs" sz="2900"/>
              <a:t> - Google Calendar API na </a:t>
            </a:r>
            <a:r>
              <a:rPr lang="cs" sz="2900" u="sng">
                <a:solidFill>
                  <a:schemeClr val="hlink"/>
                </a:solidFill>
                <a:hlinkClick r:id="rId3"/>
              </a:rPr>
              <a:t>https://www.googleapis.com/calendar/v3</a:t>
            </a:r>
            <a:endParaRPr sz="2900"/>
          </a:p>
          <a:p>
            <a:pPr indent="-412750" lvl="0" marL="457200" rtl="0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b="1" lang="cs" sz="2900"/>
              <a:t>scopes </a:t>
            </a:r>
            <a:endParaRPr b="1" sz="2900"/>
          </a:p>
          <a:p>
            <a:pPr indent="-412750" lvl="1" marL="914400" rtl="0">
              <a:spcBef>
                <a:spcPts val="0"/>
              </a:spcBef>
              <a:spcAft>
                <a:spcPts val="0"/>
              </a:spcAft>
              <a:buSzPts val="2900"/>
              <a:buChar char="○"/>
            </a:pPr>
            <a:r>
              <a:rPr lang="cs"/>
              <a:t>čtení i zápis - </a:t>
            </a:r>
            <a:r>
              <a:rPr b="1" lang="cs" sz="1400">
                <a:latin typeface="Roboto Mono"/>
                <a:ea typeface="Roboto Mono"/>
                <a:cs typeface="Roboto Mono"/>
                <a:sym typeface="Roboto Mono"/>
              </a:rPr>
              <a:t>https://www.googleapis.com/auth/calendar 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  <a:p>
            <a:pPr indent="-412750" lvl="1" marL="914400" rtl="0">
              <a:spcBef>
                <a:spcPts val="0"/>
              </a:spcBef>
              <a:spcAft>
                <a:spcPts val="0"/>
              </a:spcAft>
              <a:buSzPts val="2900"/>
              <a:buChar char="○"/>
            </a:pPr>
            <a:r>
              <a:rPr lang="cs"/>
              <a:t>jen čtení -</a:t>
            </a:r>
            <a:r>
              <a:rPr b="1" lang="cs" sz="1400">
                <a:latin typeface="Roboto Mono"/>
                <a:ea typeface="Roboto Mono"/>
                <a:cs typeface="Roboto Mono"/>
                <a:sym typeface="Roboto Mono"/>
              </a:rPr>
              <a:t> https://www.googleapis.com/auth/calendar.readonly</a:t>
            </a:r>
            <a:endParaRPr b="1" sz="1400">
              <a:latin typeface="Roboto Mono"/>
              <a:ea typeface="Roboto Mono"/>
              <a:cs typeface="Roboto Mono"/>
              <a:sym typeface="Roboto Mono"/>
            </a:endParaRPr>
          </a:p>
          <a:p>
            <a:pPr indent="-412750" lvl="0" marL="457200" rtl="0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b="1" lang="cs" sz="2900"/>
              <a:t>client</a:t>
            </a:r>
            <a:r>
              <a:rPr lang="cs" sz="2900"/>
              <a:t> - aplikace „Business Calendar“ pro Android od firmy Appgenix Software</a:t>
            </a:r>
            <a:endParaRPr sz="2900"/>
          </a:p>
          <a:p>
            <a:pPr indent="-412750" lvl="0" marL="457200" rtl="0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b="1" lang="cs" sz="2900"/>
              <a:t>authorization server </a:t>
            </a:r>
            <a:r>
              <a:rPr lang="cs" sz="2900"/>
              <a:t>- </a:t>
            </a:r>
            <a:r>
              <a:rPr lang="cs" sz="2900" u="sng">
                <a:solidFill>
                  <a:schemeClr val="hlink"/>
                </a:solidFill>
                <a:hlinkClick r:id="rId4"/>
              </a:rPr>
              <a:t>https://accounts.google.com/</a:t>
            </a:r>
            <a:endParaRPr sz="2900"/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OAuth 2 - registrace clienta</a:t>
            </a:r>
            <a:endParaRPr/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před prvním použitím je nutné aplikaci (client) zaregistrovat u Authorization Server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součástí registrace je 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typ aplikace (web, user-agent-based, native) 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seznam povolených URL s aplikací</a:t>
            </a:r>
            <a:endParaRPr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cs"/>
              <a:t>seznam požadovaných scopes</a:t>
            </a:r>
            <a:endParaRPr/>
          </a:p>
          <a:p>
            <a:pPr indent="-419100" lvl="0" marL="45720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client získá </a:t>
            </a:r>
            <a:r>
              <a:rPr b="1" lang="cs"/>
              <a:t>client_id</a:t>
            </a:r>
            <a:r>
              <a:rPr lang="cs"/>
              <a:t> a </a:t>
            </a:r>
            <a:r>
              <a:rPr b="1" lang="cs"/>
              <a:t>client_secret</a:t>
            </a:r>
            <a:r>
              <a:rPr lang="cs"/>
              <a:t> pro autentizaci vůči Authorization Server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457200" y="274646"/>
            <a:ext cx="8229600" cy="78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OAuth 2 - schéma komunikace</a:t>
            </a:r>
            <a:endParaRPr/>
          </a:p>
        </p:txBody>
      </p:sp>
      <p:sp>
        <p:nvSpPr>
          <p:cNvPr id="75" name="Shape 75"/>
          <p:cNvSpPr/>
          <p:nvPr/>
        </p:nvSpPr>
        <p:spPr>
          <a:xfrm>
            <a:off x="5090000" y="3045125"/>
            <a:ext cx="2852100" cy="14019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Shape 76"/>
          <p:cNvSpPr txBox="1"/>
          <p:nvPr/>
        </p:nvSpPr>
        <p:spPr>
          <a:xfrm>
            <a:off x="5182350" y="4005100"/>
            <a:ext cx="20433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introspection endpoint</a:t>
            </a:r>
            <a:endParaRPr/>
          </a:p>
        </p:txBody>
      </p:sp>
      <p:grpSp>
        <p:nvGrpSpPr>
          <p:cNvPr id="77" name="Shape 77"/>
          <p:cNvGrpSpPr/>
          <p:nvPr/>
        </p:nvGrpSpPr>
        <p:grpSpPr>
          <a:xfrm>
            <a:off x="4997875" y="3250700"/>
            <a:ext cx="2208600" cy="279300"/>
            <a:chOff x="4516625" y="2670175"/>
            <a:chExt cx="2208600" cy="279300"/>
          </a:xfrm>
        </p:grpSpPr>
        <p:sp>
          <p:nvSpPr>
            <p:cNvPr id="78" name="Shape 78"/>
            <p:cNvSpPr txBox="1"/>
            <p:nvPr/>
          </p:nvSpPr>
          <p:spPr>
            <a:xfrm>
              <a:off x="4718525" y="2670175"/>
              <a:ext cx="2006700" cy="27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s"/>
                <a:t>authorization endpoint</a:t>
              </a: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x="4516625" y="2779663"/>
              <a:ext cx="183600" cy="169800"/>
            </a:xfrm>
            <a:prstGeom prst="flowChartConnector">
              <a:avLst/>
            </a:prstGeom>
            <a:solidFill>
              <a:srgbClr val="00FF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0" name="Shape 80"/>
          <p:cNvSpPr/>
          <p:nvPr/>
        </p:nvSpPr>
        <p:spPr>
          <a:xfrm>
            <a:off x="5286175" y="4385800"/>
            <a:ext cx="183600" cy="169800"/>
          </a:xfrm>
          <a:prstGeom prst="flowChartConnector">
            <a:avLst/>
          </a:prstGeom>
          <a:solidFill>
            <a:srgbClr val="00FF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1" name="Shape 81"/>
          <p:cNvGrpSpPr/>
          <p:nvPr/>
        </p:nvGrpSpPr>
        <p:grpSpPr>
          <a:xfrm>
            <a:off x="4997875" y="3643188"/>
            <a:ext cx="1969800" cy="367500"/>
            <a:chOff x="4516625" y="3215063"/>
            <a:chExt cx="1969800" cy="367500"/>
          </a:xfrm>
        </p:grpSpPr>
        <p:sp>
          <p:nvSpPr>
            <p:cNvPr id="82" name="Shape 82"/>
            <p:cNvSpPr txBox="1"/>
            <p:nvPr/>
          </p:nvSpPr>
          <p:spPr>
            <a:xfrm>
              <a:off x="4700225" y="3215063"/>
              <a:ext cx="1786200" cy="36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s"/>
                <a:t>token endpoint</a:t>
              </a: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4516625" y="3315550"/>
              <a:ext cx="183600" cy="169800"/>
            </a:xfrm>
            <a:prstGeom prst="flowChartConnector">
              <a:avLst/>
            </a:prstGeom>
            <a:solidFill>
              <a:srgbClr val="00FF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Shape 84"/>
          <p:cNvSpPr/>
          <p:nvPr/>
        </p:nvSpPr>
        <p:spPr>
          <a:xfrm>
            <a:off x="613550" y="3538100"/>
            <a:ext cx="1345200" cy="31059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 txBox="1"/>
          <p:nvPr/>
        </p:nvSpPr>
        <p:spPr>
          <a:xfrm>
            <a:off x="613550" y="3563700"/>
            <a:ext cx="889500" cy="2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client</a:t>
            </a:r>
            <a:endParaRPr b="1"/>
          </a:p>
        </p:txBody>
      </p:sp>
      <p:grpSp>
        <p:nvGrpSpPr>
          <p:cNvPr id="86" name="Shape 86"/>
          <p:cNvGrpSpPr/>
          <p:nvPr/>
        </p:nvGrpSpPr>
        <p:grpSpPr>
          <a:xfrm>
            <a:off x="4997863" y="5950150"/>
            <a:ext cx="2980963" cy="693900"/>
            <a:chOff x="4516613" y="5598225"/>
            <a:chExt cx="2980963" cy="693900"/>
          </a:xfrm>
        </p:grpSpPr>
        <p:sp>
          <p:nvSpPr>
            <p:cNvPr id="87" name="Shape 87"/>
            <p:cNvSpPr/>
            <p:nvPr/>
          </p:nvSpPr>
          <p:spPr>
            <a:xfrm>
              <a:off x="4611575" y="5598225"/>
              <a:ext cx="2886000" cy="693900"/>
            </a:xfrm>
            <a:prstGeom prst="rect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4516613" y="5962775"/>
              <a:ext cx="183600" cy="169800"/>
            </a:xfrm>
            <a:prstGeom prst="flowChartConnector">
              <a:avLst/>
            </a:prstGeom>
            <a:solidFill>
              <a:srgbClr val="00FF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Shape 89"/>
            <p:cNvSpPr txBox="1"/>
            <p:nvPr/>
          </p:nvSpPr>
          <p:spPr>
            <a:xfrm>
              <a:off x="4701725" y="5863925"/>
              <a:ext cx="1599600" cy="36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s"/>
                <a:t>API </a:t>
              </a:r>
              <a:r>
                <a:rPr lang="cs"/>
                <a:t>endpoint</a:t>
              </a:r>
              <a:endParaRPr/>
            </a:p>
          </p:txBody>
        </p:sp>
        <p:sp>
          <p:nvSpPr>
            <p:cNvPr id="90" name="Shape 90"/>
            <p:cNvSpPr txBox="1"/>
            <p:nvPr/>
          </p:nvSpPr>
          <p:spPr>
            <a:xfrm>
              <a:off x="4617600" y="5598225"/>
              <a:ext cx="1881600" cy="36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cs"/>
                <a:t>Resource Server</a:t>
              </a:r>
              <a:endParaRPr b="1"/>
            </a:p>
          </p:txBody>
        </p:sp>
      </p:grpSp>
      <p:sp>
        <p:nvSpPr>
          <p:cNvPr id="91" name="Shape 91"/>
          <p:cNvSpPr txBox="1"/>
          <p:nvPr/>
        </p:nvSpPr>
        <p:spPr>
          <a:xfrm>
            <a:off x="5090000" y="3039600"/>
            <a:ext cx="2367000" cy="4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Authorization Server</a:t>
            </a:r>
            <a:endParaRPr b="1"/>
          </a:p>
        </p:txBody>
      </p:sp>
      <p:sp>
        <p:nvSpPr>
          <p:cNvPr id="92" name="Shape 92"/>
          <p:cNvSpPr txBox="1"/>
          <p:nvPr/>
        </p:nvSpPr>
        <p:spPr>
          <a:xfrm>
            <a:off x="2039550" y="1594375"/>
            <a:ext cx="2319000" cy="1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client_id + desired scopes</a:t>
            </a:r>
            <a:endParaRPr/>
          </a:p>
        </p:txBody>
      </p:sp>
      <p:sp>
        <p:nvSpPr>
          <p:cNvPr id="93" name="Shape 93"/>
          <p:cNvSpPr txBox="1"/>
          <p:nvPr/>
        </p:nvSpPr>
        <p:spPr>
          <a:xfrm>
            <a:off x="2263813" y="1934475"/>
            <a:ext cx="2080200" cy="2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access_code</a:t>
            </a:r>
            <a:endParaRPr/>
          </a:p>
        </p:txBody>
      </p:sp>
      <p:sp>
        <p:nvSpPr>
          <p:cNvPr id="94" name="Shape 94"/>
          <p:cNvSpPr txBox="1"/>
          <p:nvPr/>
        </p:nvSpPr>
        <p:spPr>
          <a:xfrm>
            <a:off x="679725" y="5004050"/>
            <a:ext cx="1315800" cy="10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client_id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client_secret</a:t>
            </a:r>
            <a:endParaRPr/>
          </a:p>
        </p:txBody>
      </p:sp>
      <p:cxnSp>
        <p:nvCxnSpPr>
          <p:cNvPr id="95" name="Shape 95"/>
          <p:cNvCxnSpPr/>
          <p:nvPr/>
        </p:nvCxnSpPr>
        <p:spPr>
          <a:xfrm flipH="1" rot="10800000">
            <a:off x="2039550" y="3766475"/>
            <a:ext cx="2852100" cy="147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6" name="Shape 96"/>
          <p:cNvCxnSpPr/>
          <p:nvPr/>
        </p:nvCxnSpPr>
        <p:spPr>
          <a:xfrm flipH="1">
            <a:off x="2046800" y="3851975"/>
            <a:ext cx="2837400" cy="147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7" name="Shape 97"/>
          <p:cNvSpPr txBox="1"/>
          <p:nvPr/>
        </p:nvSpPr>
        <p:spPr>
          <a:xfrm>
            <a:off x="2310525" y="3461675"/>
            <a:ext cx="2631600" cy="2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access_code + client_secret</a:t>
            </a:r>
            <a:endParaRPr/>
          </a:p>
        </p:txBody>
      </p:sp>
      <p:sp>
        <p:nvSpPr>
          <p:cNvPr id="98" name="Shape 98"/>
          <p:cNvSpPr txBox="1"/>
          <p:nvPr/>
        </p:nvSpPr>
        <p:spPr>
          <a:xfrm>
            <a:off x="2609275" y="3781175"/>
            <a:ext cx="1506900" cy="2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access_token</a:t>
            </a:r>
            <a:endParaRPr b="1"/>
          </a:p>
        </p:txBody>
      </p:sp>
      <p:grpSp>
        <p:nvGrpSpPr>
          <p:cNvPr id="99" name="Shape 99"/>
          <p:cNvGrpSpPr/>
          <p:nvPr/>
        </p:nvGrpSpPr>
        <p:grpSpPr>
          <a:xfrm>
            <a:off x="2039550" y="6067175"/>
            <a:ext cx="2888800" cy="584100"/>
            <a:chOff x="1558300" y="5943850"/>
            <a:chExt cx="2888800" cy="584100"/>
          </a:xfrm>
        </p:grpSpPr>
        <p:grpSp>
          <p:nvGrpSpPr>
            <p:cNvPr id="100" name="Shape 100"/>
            <p:cNvGrpSpPr/>
            <p:nvPr/>
          </p:nvGrpSpPr>
          <p:grpSpPr>
            <a:xfrm>
              <a:off x="1558300" y="5943850"/>
              <a:ext cx="2888800" cy="304800"/>
              <a:chOff x="1558300" y="4267450"/>
              <a:chExt cx="2888800" cy="304800"/>
            </a:xfrm>
          </p:grpSpPr>
          <p:cxnSp>
            <p:nvCxnSpPr>
              <p:cNvPr id="101" name="Shape 101"/>
              <p:cNvCxnSpPr/>
              <p:nvPr/>
            </p:nvCxnSpPr>
            <p:spPr>
              <a:xfrm flipH="1" rot="10800000">
                <a:off x="1558300" y="4557550"/>
                <a:ext cx="2852100" cy="147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102" name="Shape 102"/>
              <p:cNvSpPr txBox="1"/>
              <p:nvPr/>
            </p:nvSpPr>
            <p:spPr>
              <a:xfrm>
                <a:off x="1898900" y="4267450"/>
                <a:ext cx="2548200" cy="27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cs"/>
                  <a:t>API request +</a:t>
                </a:r>
                <a:r>
                  <a:rPr b="1" lang="cs"/>
                  <a:t> </a:t>
                </a:r>
                <a:r>
                  <a:rPr b="1" lang="cs"/>
                  <a:t>access_token</a:t>
                </a:r>
                <a:endParaRPr b="1"/>
              </a:p>
            </p:txBody>
          </p:sp>
        </p:grpSp>
        <p:grpSp>
          <p:nvGrpSpPr>
            <p:cNvPr id="103" name="Shape 103"/>
            <p:cNvGrpSpPr/>
            <p:nvPr/>
          </p:nvGrpSpPr>
          <p:grpSpPr>
            <a:xfrm>
              <a:off x="1565550" y="6248650"/>
              <a:ext cx="2837400" cy="279300"/>
              <a:chOff x="1565550" y="4800850"/>
              <a:chExt cx="2837400" cy="279300"/>
            </a:xfrm>
          </p:grpSpPr>
          <p:cxnSp>
            <p:nvCxnSpPr>
              <p:cNvPr id="104" name="Shape 104"/>
              <p:cNvCxnSpPr/>
              <p:nvPr/>
            </p:nvCxnSpPr>
            <p:spPr>
              <a:xfrm flipH="1">
                <a:off x="1565550" y="4871650"/>
                <a:ext cx="2837400" cy="147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105" name="Shape 105"/>
              <p:cNvSpPr txBox="1"/>
              <p:nvPr/>
            </p:nvSpPr>
            <p:spPr>
              <a:xfrm>
                <a:off x="1898900" y="4800850"/>
                <a:ext cx="1736100" cy="27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cs"/>
                  <a:t>API response</a:t>
                </a:r>
                <a:endParaRPr/>
              </a:p>
            </p:txBody>
          </p:sp>
        </p:grpSp>
      </p:grpSp>
      <p:grpSp>
        <p:nvGrpSpPr>
          <p:cNvPr id="106" name="Shape 106"/>
          <p:cNvGrpSpPr/>
          <p:nvPr/>
        </p:nvGrpSpPr>
        <p:grpSpPr>
          <a:xfrm>
            <a:off x="4899475" y="4419651"/>
            <a:ext cx="838575" cy="1550024"/>
            <a:chOff x="4875425" y="3991526"/>
            <a:chExt cx="838575" cy="1550024"/>
          </a:xfrm>
        </p:grpSpPr>
        <p:sp>
          <p:nvSpPr>
            <p:cNvPr id="107" name="Shape 107"/>
            <p:cNvSpPr txBox="1"/>
            <p:nvPr/>
          </p:nvSpPr>
          <p:spPr>
            <a:xfrm rot="-5400000">
              <a:off x="4261625" y="4648450"/>
              <a:ext cx="1506900" cy="27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cs"/>
                <a:t>access_token</a:t>
              </a:r>
              <a:endParaRPr b="1"/>
            </a:p>
          </p:txBody>
        </p:sp>
        <p:cxnSp>
          <p:nvCxnSpPr>
            <p:cNvPr id="108" name="Shape 108"/>
            <p:cNvCxnSpPr/>
            <p:nvPr/>
          </p:nvCxnSpPr>
          <p:spPr>
            <a:xfrm rot="10800000">
              <a:off x="5270300" y="4204475"/>
              <a:ext cx="14700" cy="12660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09" name="Shape 109"/>
            <p:cNvCxnSpPr/>
            <p:nvPr/>
          </p:nvCxnSpPr>
          <p:spPr>
            <a:xfrm>
              <a:off x="5380550" y="4241225"/>
              <a:ext cx="29100" cy="1243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10" name="Shape 110"/>
            <p:cNvSpPr txBox="1"/>
            <p:nvPr/>
          </p:nvSpPr>
          <p:spPr>
            <a:xfrm rot="-5400000">
              <a:off x="4781750" y="4556276"/>
              <a:ext cx="1497000" cy="36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s"/>
                <a:t>validity + </a:t>
              </a:r>
              <a:r>
                <a:rPr lang="cs"/>
                <a:t>scopes</a:t>
              </a:r>
              <a:endParaRPr/>
            </a:p>
          </p:txBody>
        </p:sp>
      </p:grpSp>
      <p:sp>
        <p:nvSpPr>
          <p:cNvPr id="111" name="Shape 111"/>
          <p:cNvSpPr/>
          <p:nvPr/>
        </p:nvSpPr>
        <p:spPr>
          <a:xfrm>
            <a:off x="591500" y="1155325"/>
            <a:ext cx="7372500" cy="3969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Shape 112"/>
          <p:cNvSpPr txBox="1"/>
          <p:nvPr/>
        </p:nvSpPr>
        <p:spPr>
          <a:xfrm>
            <a:off x="598850" y="1170025"/>
            <a:ext cx="12717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browser</a:t>
            </a:r>
            <a:endParaRPr b="1"/>
          </a:p>
        </p:txBody>
      </p:sp>
      <p:cxnSp>
        <p:nvCxnSpPr>
          <p:cNvPr id="113" name="Shape 113"/>
          <p:cNvCxnSpPr/>
          <p:nvPr/>
        </p:nvCxnSpPr>
        <p:spPr>
          <a:xfrm>
            <a:off x="797325" y="1618425"/>
            <a:ext cx="14700" cy="18228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4" name="Shape 114"/>
          <p:cNvCxnSpPr/>
          <p:nvPr/>
        </p:nvCxnSpPr>
        <p:spPr>
          <a:xfrm flipH="1" rot="10800000">
            <a:off x="900225" y="1912375"/>
            <a:ext cx="1102500" cy="1521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5" name="Shape 115"/>
          <p:cNvCxnSpPr/>
          <p:nvPr/>
        </p:nvCxnSpPr>
        <p:spPr>
          <a:xfrm>
            <a:off x="2002800" y="1912425"/>
            <a:ext cx="2256600" cy="147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6" name="Shape 116"/>
          <p:cNvCxnSpPr/>
          <p:nvPr/>
        </p:nvCxnSpPr>
        <p:spPr>
          <a:xfrm>
            <a:off x="4251963" y="1934554"/>
            <a:ext cx="713100" cy="13524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7" name="Shape 117"/>
          <p:cNvCxnSpPr/>
          <p:nvPr/>
        </p:nvCxnSpPr>
        <p:spPr>
          <a:xfrm rot="10800000">
            <a:off x="5254550" y="1669950"/>
            <a:ext cx="7200" cy="1278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8" name="Shape 118"/>
          <p:cNvCxnSpPr/>
          <p:nvPr/>
        </p:nvCxnSpPr>
        <p:spPr>
          <a:xfrm rot="10800000">
            <a:off x="6245150" y="1669950"/>
            <a:ext cx="7200" cy="1278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9" name="Shape 119"/>
          <p:cNvCxnSpPr/>
          <p:nvPr/>
        </p:nvCxnSpPr>
        <p:spPr>
          <a:xfrm>
            <a:off x="5518300" y="1691925"/>
            <a:ext cx="8100" cy="12423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0" name="Shape 120"/>
          <p:cNvCxnSpPr/>
          <p:nvPr/>
        </p:nvCxnSpPr>
        <p:spPr>
          <a:xfrm rot="10800000">
            <a:off x="4237550" y="2046925"/>
            <a:ext cx="683400" cy="1306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1" name="Shape 121"/>
          <p:cNvCxnSpPr/>
          <p:nvPr/>
        </p:nvCxnSpPr>
        <p:spPr>
          <a:xfrm rot="10800000">
            <a:off x="2010300" y="2017300"/>
            <a:ext cx="2219700" cy="294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2" name="Shape 122"/>
          <p:cNvCxnSpPr/>
          <p:nvPr/>
        </p:nvCxnSpPr>
        <p:spPr>
          <a:xfrm flipH="1">
            <a:off x="973725" y="2017300"/>
            <a:ext cx="1029000" cy="1401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3" name="Shape 123"/>
          <p:cNvSpPr txBox="1"/>
          <p:nvPr/>
        </p:nvSpPr>
        <p:spPr>
          <a:xfrm rot="-5400000">
            <a:off x="4647625" y="2080200"/>
            <a:ext cx="1308300" cy="2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authenticate</a:t>
            </a:r>
            <a:endParaRPr/>
          </a:p>
        </p:txBody>
      </p:sp>
      <p:cxnSp>
        <p:nvCxnSpPr>
          <p:cNvPr id="124" name="Shape 124"/>
          <p:cNvCxnSpPr/>
          <p:nvPr/>
        </p:nvCxnSpPr>
        <p:spPr>
          <a:xfrm>
            <a:off x="6508900" y="1691925"/>
            <a:ext cx="8100" cy="12423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5" name="Shape 125"/>
          <p:cNvSpPr txBox="1"/>
          <p:nvPr/>
        </p:nvSpPr>
        <p:spPr>
          <a:xfrm rot="-5400000">
            <a:off x="5640050" y="2151100"/>
            <a:ext cx="13452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select scopes</a:t>
            </a:r>
            <a:endParaRPr/>
          </a:p>
        </p:txBody>
      </p:sp>
      <p:grpSp>
        <p:nvGrpSpPr>
          <p:cNvPr id="126" name="Shape 126"/>
          <p:cNvGrpSpPr/>
          <p:nvPr/>
        </p:nvGrpSpPr>
        <p:grpSpPr>
          <a:xfrm>
            <a:off x="509575" y="2202475"/>
            <a:ext cx="490500" cy="339600"/>
            <a:chOff x="2238125" y="3984150"/>
            <a:chExt cx="490500" cy="339600"/>
          </a:xfrm>
        </p:grpSpPr>
        <p:sp>
          <p:nvSpPr>
            <p:cNvPr id="127" name="Shape 127"/>
            <p:cNvSpPr txBox="1"/>
            <p:nvPr/>
          </p:nvSpPr>
          <p:spPr>
            <a:xfrm>
              <a:off x="2238125" y="3984150"/>
              <a:ext cx="490500" cy="33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cs">
                  <a:solidFill>
                    <a:srgbClr val="FF0000"/>
                  </a:solidFill>
                </a:rPr>
                <a:t>1</a:t>
              </a:r>
              <a:endParaRPr b="1">
                <a:solidFill>
                  <a:srgbClr val="FF0000"/>
                </a:solidFill>
              </a:endParaRPr>
            </a:p>
          </p:txBody>
        </p:sp>
        <p:sp>
          <p:nvSpPr>
            <p:cNvPr id="128" name="Shape 128"/>
            <p:cNvSpPr/>
            <p:nvPr/>
          </p:nvSpPr>
          <p:spPr>
            <a:xfrm>
              <a:off x="2263275" y="4066150"/>
              <a:ext cx="251400" cy="2247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9" name="Shape 129"/>
          <p:cNvGrpSpPr/>
          <p:nvPr/>
        </p:nvGrpSpPr>
        <p:grpSpPr>
          <a:xfrm>
            <a:off x="1795200" y="1577888"/>
            <a:ext cx="296700" cy="308825"/>
            <a:chOff x="2678225" y="4086475"/>
            <a:chExt cx="296700" cy="308825"/>
          </a:xfrm>
        </p:grpSpPr>
        <p:sp>
          <p:nvSpPr>
            <p:cNvPr id="130" name="Shape 130"/>
            <p:cNvSpPr txBox="1"/>
            <p:nvPr/>
          </p:nvSpPr>
          <p:spPr>
            <a:xfrm>
              <a:off x="2678225" y="4086475"/>
              <a:ext cx="296700" cy="22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cs">
                  <a:solidFill>
                    <a:srgbClr val="FF0000"/>
                  </a:solidFill>
                </a:rPr>
                <a:t>2</a:t>
              </a:r>
              <a:endParaRPr b="1">
                <a:solidFill>
                  <a:srgbClr val="FF0000"/>
                </a:solidFill>
              </a:endParaRPr>
            </a:p>
          </p:txBody>
        </p:sp>
        <p:sp>
          <p:nvSpPr>
            <p:cNvPr id="131" name="Shape 131"/>
            <p:cNvSpPr/>
            <p:nvPr/>
          </p:nvSpPr>
          <p:spPr>
            <a:xfrm>
              <a:off x="2696975" y="4170600"/>
              <a:ext cx="251400" cy="2247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2" name="Shape 132"/>
          <p:cNvGrpSpPr/>
          <p:nvPr/>
        </p:nvGrpSpPr>
        <p:grpSpPr>
          <a:xfrm>
            <a:off x="3480288" y="2017300"/>
            <a:ext cx="296700" cy="305875"/>
            <a:chOff x="2416475" y="4325250"/>
            <a:chExt cx="296700" cy="305875"/>
          </a:xfrm>
        </p:grpSpPr>
        <p:sp>
          <p:nvSpPr>
            <p:cNvPr id="133" name="Shape 133"/>
            <p:cNvSpPr txBox="1"/>
            <p:nvPr/>
          </p:nvSpPr>
          <p:spPr>
            <a:xfrm>
              <a:off x="2416475" y="4325250"/>
              <a:ext cx="296700" cy="22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cs">
                  <a:solidFill>
                    <a:srgbClr val="FF0000"/>
                  </a:solidFill>
                </a:rPr>
                <a:t>5</a:t>
              </a:r>
              <a:endParaRPr b="1">
                <a:solidFill>
                  <a:srgbClr val="FF0000"/>
                </a:solidFill>
              </a:endParaRPr>
            </a:p>
          </p:txBody>
        </p:sp>
        <p:sp>
          <p:nvSpPr>
            <p:cNvPr id="134" name="Shape 134"/>
            <p:cNvSpPr/>
            <p:nvPr/>
          </p:nvSpPr>
          <p:spPr>
            <a:xfrm>
              <a:off x="2439125" y="4406425"/>
              <a:ext cx="251400" cy="2247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5" name="Shape 135"/>
          <p:cNvGrpSpPr/>
          <p:nvPr/>
        </p:nvGrpSpPr>
        <p:grpSpPr>
          <a:xfrm>
            <a:off x="4939400" y="2142238"/>
            <a:ext cx="296700" cy="312875"/>
            <a:chOff x="3263675" y="4630800"/>
            <a:chExt cx="296700" cy="312875"/>
          </a:xfrm>
        </p:grpSpPr>
        <p:sp>
          <p:nvSpPr>
            <p:cNvPr id="136" name="Shape 136"/>
            <p:cNvSpPr txBox="1"/>
            <p:nvPr/>
          </p:nvSpPr>
          <p:spPr>
            <a:xfrm>
              <a:off x="3263675" y="4630800"/>
              <a:ext cx="296700" cy="27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cs">
                  <a:solidFill>
                    <a:srgbClr val="FF0000"/>
                  </a:solidFill>
                </a:rPr>
                <a:t>3</a:t>
              </a:r>
              <a:endParaRPr b="1">
                <a:solidFill>
                  <a:srgbClr val="FF0000"/>
                </a:solidFill>
              </a:endParaRPr>
            </a:p>
          </p:txBody>
        </p:sp>
        <p:sp>
          <p:nvSpPr>
            <p:cNvPr id="137" name="Shape 137"/>
            <p:cNvSpPr/>
            <p:nvPr/>
          </p:nvSpPr>
          <p:spPr>
            <a:xfrm>
              <a:off x="3286325" y="4718975"/>
              <a:ext cx="251400" cy="2247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8" name="Shape 138"/>
          <p:cNvGrpSpPr/>
          <p:nvPr/>
        </p:nvGrpSpPr>
        <p:grpSpPr>
          <a:xfrm>
            <a:off x="5905350" y="2141113"/>
            <a:ext cx="296700" cy="315100"/>
            <a:chOff x="3263675" y="4086475"/>
            <a:chExt cx="296700" cy="315100"/>
          </a:xfrm>
        </p:grpSpPr>
        <p:sp>
          <p:nvSpPr>
            <p:cNvPr id="139" name="Shape 139"/>
            <p:cNvSpPr txBox="1"/>
            <p:nvPr/>
          </p:nvSpPr>
          <p:spPr>
            <a:xfrm>
              <a:off x="3263675" y="4086475"/>
              <a:ext cx="296700" cy="22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cs">
                  <a:solidFill>
                    <a:srgbClr val="FF0000"/>
                  </a:solidFill>
                </a:rPr>
                <a:t>4</a:t>
              </a:r>
              <a:endParaRPr b="1">
                <a:solidFill>
                  <a:srgbClr val="FF0000"/>
                </a:solidFill>
              </a:endParaRPr>
            </a:p>
          </p:txBody>
        </p:sp>
        <p:sp>
          <p:nvSpPr>
            <p:cNvPr id="140" name="Shape 140"/>
            <p:cNvSpPr/>
            <p:nvPr/>
          </p:nvSpPr>
          <p:spPr>
            <a:xfrm>
              <a:off x="3286325" y="4176875"/>
              <a:ext cx="251400" cy="2247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1" name="Shape 141"/>
          <p:cNvGrpSpPr/>
          <p:nvPr/>
        </p:nvGrpSpPr>
        <p:grpSpPr>
          <a:xfrm>
            <a:off x="2039550" y="3419188"/>
            <a:ext cx="296700" cy="396900"/>
            <a:chOff x="2602775" y="4262525"/>
            <a:chExt cx="296700" cy="396900"/>
          </a:xfrm>
        </p:grpSpPr>
        <p:sp>
          <p:nvSpPr>
            <p:cNvPr id="142" name="Shape 142"/>
            <p:cNvSpPr txBox="1"/>
            <p:nvPr/>
          </p:nvSpPr>
          <p:spPr>
            <a:xfrm>
              <a:off x="2602775" y="4262525"/>
              <a:ext cx="2967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cs">
                  <a:solidFill>
                    <a:srgbClr val="FF0000"/>
                  </a:solidFill>
                </a:rPr>
                <a:t>6</a:t>
              </a:r>
              <a:endParaRPr b="1">
                <a:solidFill>
                  <a:srgbClr val="FF0000"/>
                </a:solidFill>
              </a:endParaRPr>
            </a:p>
          </p:txBody>
        </p:sp>
        <p:sp>
          <p:nvSpPr>
            <p:cNvPr id="143" name="Shape 143"/>
            <p:cNvSpPr/>
            <p:nvPr/>
          </p:nvSpPr>
          <p:spPr>
            <a:xfrm>
              <a:off x="2625425" y="4348625"/>
              <a:ext cx="251400" cy="2247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4" name="Shape 144"/>
          <p:cNvGrpSpPr/>
          <p:nvPr/>
        </p:nvGrpSpPr>
        <p:grpSpPr>
          <a:xfrm>
            <a:off x="3962700" y="3798688"/>
            <a:ext cx="296700" cy="396900"/>
            <a:chOff x="3593375" y="4262525"/>
            <a:chExt cx="296700" cy="396900"/>
          </a:xfrm>
        </p:grpSpPr>
        <p:sp>
          <p:nvSpPr>
            <p:cNvPr id="145" name="Shape 145"/>
            <p:cNvSpPr txBox="1"/>
            <p:nvPr/>
          </p:nvSpPr>
          <p:spPr>
            <a:xfrm>
              <a:off x="3593375" y="4262525"/>
              <a:ext cx="2967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cs">
                  <a:solidFill>
                    <a:srgbClr val="FF0000"/>
                  </a:solidFill>
                </a:rPr>
                <a:t>7</a:t>
              </a:r>
              <a:endParaRPr b="1">
                <a:solidFill>
                  <a:srgbClr val="FF0000"/>
                </a:solidFill>
              </a:endParaRPr>
            </a:p>
          </p:txBody>
        </p:sp>
        <p:sp>
          <p:nvSpPr>
            <p:cNvPr id="146" name="Shape 146"/>
            <p:cNvSpPr/>
            <p:nvPr/>
          </p:nvSpPr>
          <p:spPr>
            <a:xfrm>
              <a:off x="3616025" y="4348625"/>
              <a:ext cx="251400" cy="2247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7" name="Shape 147"/>
          <p:cNvGrpSpPr/>
          <p:nvPr/>
        </p:nvGrpSpPr>
        <p:grpSpPr>
          <a:xfrm>
            <a:off x="2002725" y="5950150"/>
            <a:ext cx="296700" cy="396900"/>
            <a:chOff x="3136175" y="4262525"/>
            <a:chExt cx="296700" cy="396900"/>
          </a:xfrm>
        </p:grpSpPr>
        <p:sp>
          <p:nvSpPr>
            <p:cNvPr id="148" name="Shape 148"/>
            <p:cNvSpPr txBox="1"/>
            <p:nvPr/>
          </p:nvSpPr>
          <p:spPr>
            <a:xfrm>
              <a:off x="3136175" y="4262525"/>
              <a:ext cx="2967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cs">
                  <a:solidFill>
                    <a:srgbClr val="FF0000"/>
                  </a:solidFill>
                </a:rPr>
                <a:t>8</a:t>
              </a:r>
              <a:endParaRPr b="1">
                <a:solidFill>
                  <a:srgbClr val="FF0000"/>
                </a:solidFill>
              </a:endParaRPr>
            </a:p>
          </p:txBody>
        </p:sp>
        <p:sp>
          <p:nvSpPr>
            <p:cNvPr id="149" name="Shape 149"/>
            <p:cNvSpPr/>
            <p:nvPr/>
          </p:nvSpPr>
          <p:spPr>
            <a:xfrm>
              <a:off x="3158825" y="4357750"/>
              <a:ext cx="251400" cy="2247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0" name="Shape 150"/>
          <p:cNvGrpSpPr/>
          <p:nvPr/>
        </p:nvGrpSpPr>
        <p:grpSpPr>
          <a:xfrm>
            <a:off x="4701175" y="5124225"/>
            <a:ext cx="296700" cy="396900"/>
            <a:chOff x="3593375" y="4262525"/>
            <a:chExt cx="296700" cy="396900"/>
          </a:xfrm>
        </p:grpSpPr>
        <p:sp>
          <p:nvSpPr>
            <p:cNvPr id="151" name="Shape 151"/>
            <p:cNvSpPr txBox="1"/>
            <p:nvPr/>
          </p:nvSpPr>
          <p:spPr>
            <a:xfrm>
              <a:off x="3593375" y="4262525"/>
              <a:ext cx="2967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cs">
                  <a:solidFill>
                    <a:srgbClr val="FF0000"/>
                  </a:solidFill>
                </a:rPr>
                <a:t>9</a:t>
              </a:r>
              <a:endParaRPr b="1">
                <a:solidFill>
                  <a:srgbClr val="FF0000"/>
                </a:solidFill>
              </a:endParaRPr>
            </a:p>
          </p:txBody>
        </p:sp>
        <p:sp>
          <p:nvSpPr>
            <p:cNvPr id="152" name="Shape 152"/>
            <p:cNvSpPr/>
            <p:nvPr/>
          </p:nvSpPr>
          <p:spPr>
            <a:xfrm>
              <a:off x="3608950" y="4350750"/>
              <a:ext cx="251400" cy="2247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3" name="Shape 153"/>
          <p:cNvGrpSpPr/>
          <p:nvPr/>
        </p:nvGrpSpPr>
        <p:grpSpPr>
          <a:xfrm>
            <a:off x="5648150" y="5124225"/>
            <a:ext cx="490500" cy="396900"/>
            <a:chOff x="1688375" y="4262525"/>
            <a:chExt cx="490500" cy="396900"/>
          </a:xfrm>
        </p:grpSpPr>
        <p:sp>
          <p:nvSpPr>
            <p:cNvPr id="154" name="Shape 154"/>
            <p:cNvSpPr txBox="1"/>
            <p:nvPr/>
          </p:nvSpPr>
          <p:spPr>
            <a:xfrm>
              <a:off x="1688375" y="4262525"/>
              <a:ext cx="4905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cs" sz="1200">
                  <a:solidFill>
                    <a:srgbClr val="FF0000"/>
                  </a:solidFill>
                </a:rPr>
                <a:t>10</a:t>
              </a:r>
              <a:endParaRPr b="1" sz="1200">
                <a:solidFill>
                  <a:srgbClr val="FF0000"/>
                </a:solidFill>
              </a:endParaRPr>
            </a:p>
          </p:txBody>
        </p:sp>
        <p:sp>
          <p:nvSpPr>
            <p:cNvPr id="155" name="Shape 155"/>
            <p:cNvSpPr/>
            <p:nvPr/>
          </p:nvSpPr>
          <p:spPr>
            <a:xfrm>
              <a:off x="1736875" y="4348625"/>
              <a:ext cx="251400" cy="2247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6" name="Shape 156"/>
          <p:cNvGrpSpPr/>
          <p:nvPr/>
        </p:nvGrpSpPr>
        <p:grpSpPr>
          <a:xfrm>
            <a:off x="3590225" y="6413050"/>
            <a:ext cx="490500" cy="396900"/>
            <a:chOff x="2297975" y="4262525"/>
            <a:chExt cx="490500" cy="396900"/>
          </a:xfrm>
        </p:grpSpPr>
        <p:sp>
          <p:nvSpPr>
            <p:cNvPr id="157" name="Shape 157"/>
            <p:cNvSpPr txBox="1"/>
            <p:nvPr/>
          </p:nvSpPr>
          <p:spPr>
            <a:xfrm>
              <a:off x="2297975" y="4262525"/>
              <a:ext cx="490500" cy="39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cs" sz="1200">
                  <a:solidFill>
                    <a:srgbClr val="FF0000"/>
                  </a:solidFill>
                </a:rPr>
                <a:t>11</a:t>
              </a:r>
              <a:endParaRPr b="1" sz="1200">
                <a:solidFill>
                  <a:srgbClr val="FF0000"/>
                </a:solidFill>
              </a:endParaRPr>
            </a:p>
          </p:txBody>
        </p:sp>
        <p:sp>
          <p:nvSpPr>
            <p:cNvPr id="158" name="Shape 158"/>
            <p:cNvSpPr/>
            <p:nvPr/>
          </p:nvSpPr>
          <p:spPr>
            <a:xfrm>
              <a:off x="2352975" y="4350750"/>
              <a:ext cx="251400" cy="2247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OAuth 2 access token</a:t>
            </a:r>
            <a:endParaRPr/>
          </a:p>
        </p:txBody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457200" y="1509950"/>
            <a:ext cx="8229600" cy="526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access token (odznak přístupu) reprezentuje autorizaci udělenou uživatelem clientovi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podle RFC 6749 je „opaque“ (neprůhledný)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obvykle je ve formátu JWT (JSON Web Token) - digitálně podepsaný JSON</a:t>
            </a:r>
            <a:endParaRPr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Resource Server může buď rozparsovat token a ověřit podpis, nebo se na tzv. </a:t>
            </a:r>
            <a:r>
              <a:rPr b="1" lang="cs"/>
              <a:t>introspection endpoint</a:t>
            </a:r>
            <a:r>
              <a:rPr lang="cs"/>
              <a:t> autorizačního serveru zeptat na jeho platnost a význam, tj. seznam scopes</a:t>
            </a:r>
            <a:endParaRPr/>
          </a:p>
          <a:p>
            <a:pPr indent="-419100" lvl="0" marL="45720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cs"/>
              <a:t>uživatel může vydaný token zneplatnit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