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4" name="Shape 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261290"/>
            <a:ext cx="708488" cy="788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pic>
        <p:nvPicPr>
          <p:cNvPr id="19" name="Shape 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261290"/>
            <a:ext cx="708488" cy="788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261290"/>
            <a:ext cx="708488" cy="788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42276" y="261290"/>
            <a:ext cx="708488" cy="788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mc:AlternateContent>
    <mc:Choice Requires="p14">
      <p:transition spd="slow" p14:dur="1000">
        <p:push dir="r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AARC Blueprint Architecture</a:t>
            </a:r>
            <a:endParaRPr/>
          </a:p>
        </p:txBody>
      </p:sp>
      <p:sp>
        <p:nvSpPr>
          <p:cNvPr id="33" name="Shape 33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400"/>
              <a:t>Michal Procházka</a:t>
            </a:r>
            <a:endParaRPr b="1" sz="1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cs" sz="1000"/>
              <a:t>michalp@ics.muni.cz</a:t>
            </a:r>
            <a:endParaRPr b="1" sz="1000"/>
          </a:p>
        </p:txBody>
      </p:sp>
      <p:pic>
        <p:nvPicPr>
          <p:cNvPr id="34" name="Shape 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75" y="3893212"/>
            <a:ext cx="2072044" cy="11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AARC</a:t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</a:pPr>
            <a:r>
              <a:rPr lang="cs" sz="2200">
                <a:solidFill>
                  <a:srgbClr val="333333"/>
                </a:solidFill>
                <a:highlight>
                  <a:srgbClr val="F9F9F9"/>
                </a:highlight>
              </a:rPr>
              <a:t>The </a:t>
            </a:r>
            <a:r>
              <a:rPr b="1" lang="cs" sz="2200">
                <a:solidFill>
                  <a:srgbClr val="333333"/>
                </a:solidFill>
              </a:rPr>
              <a:t>Authentication and Authorisation for Research and Collaboration</a:t>
            </a:r>
            <a:endParaRPr b="1" sz="2200">
              <a:solidFill>
                <a:srgbClr val="333333"/>
              </a:solidFill>
            </a:endParaRPr>
          </a:p>
          <a:p>
            <a:pPr indent="-3683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●"/>
            </a:pPr>
            <a:r>
              <a:rPr lang="cs" sz="2200">
                <a:solidFill>
                  <a:srgbClr val="333333"/>
                </a:solidFill>
              </a:rPr>
              <a:t>Pan evropská spolupráce (CESNET, Surfnet, GEANT, GARR, CSC, …)</a:t>
            </a:r>
            <a:endParaRPr sz="2200">
              <a:solidFill>
                <a:srgbClr val="333333"/>
              </a:solidFill>
            </a:endParaRPr>
          </a:p>
          <a:p>
            <a:pPr indent="-3683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●"/>
            </a:pPr>
            <a:r>
              <a:rPr lang="cs" sz="2200">
                <a:solidFill>
                  <a:srgbClr val="333333"/>
                </a:solidFill>
              </a:rPr>
              <a:t>Cíl</a:t>
            </a:r>
            <a:endParaRPr sz="2200">
              <a:solidFill>
                <a:srgbClr val="333333"/>
              </a:solidFill>
            </a:endParaRPr>
          </a:p>
          <a:p>
            <a: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Char char="○"/>
            </a:pPr>
            <a:r>
              <a:rPr lang="cs" sz="1600">
                <a:solidFill>
                  <a:srgbClr val="333333"/>
                </a:solidFill>
              </a:rPr>
              <a:t>Návrh AAI infrastruktury</a:t>
            </a:r>
            <a:endParaRPr sz="1600">
              <a:solidFill>
                <a:srgbClr val="333333"/>
              </a:solidFill>
            </a:endParaRPr>
          </a:p>
          <a:p>
            <a: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Char char="○"/>
            </a:pPr>
            <a:r>
              <a:rPr lang="cs" sz="1600">
                <a:solidFill>
                  <a:srgbClr val="333333"/>
                </a:solidFill>
              </a:rPr>
              <a:t>Best practices</a:t>
            </a:r>
            <a:endParaRPr sz="1600">
              <a:solidFill>
                <a:srgbClr val="333333"/>
              </a:solidFill>
            </a:endParaRPr>
          </a:p>
          <a:p>
            <a: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Char char="○"/>
            </a:pPr>
            <a:r>
              <a:rPr lang="cs" sz="1600">
                <a:solidFill>
                  <a:srgbClr val="333333"/>
                </a:solidFill>
              </a:rPr>
              <a:t>Standardy (Research &amp; Scholarship, SIRTFI, eduPersonEntitlement, ...)</a:t>
            </a:r>
            <a:endParaRPr sz="1600">
              <a:solidFill>
                <a:srgbClr val="333333"/>
              </a:solidFill>
            </a:endParaRPr>
          </a:p>
          <a:p>
            <a: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Char char="○"/>
            </a:pPr>
            <a:r>
              <a:rPr lang="cs" sz="1600">
                <a:solidFill>
                  <a:srgbClr val="333333"/>
                </a:solidFill>
              </a:rPr>
              <a:t>Piloty</a:t>
            </a:r>
            <a:endParaRPr sz="1600">
              <a:solidFill>
                <a:srgbClr val="333333"/>
              </a:solidFill>
            </a:endParaRPr>
          </a:p>
          <a:p>
            <a:pPr indent="-3683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●"/>
            </a:pPr>
            <a:r>
              <a:rPr lang="cs" sz="2200">
                <a:solidFill>
                  <a:srgbClr val="333333"/>
                </a:solidFill>
              </a:rPr>
              <a:t>AARC2</a:t>
            </a:r>
            <a:endParaRPr sz="2200">
              <a:solidFill>
                <a:srgbClr val="333333"/>
              </a:solidFill>
            </a:endParaRPr>
          </a:p>
          <a:p>
            <a:pPr indent="-3302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Char char="○"/>
            </a:pPr>
            <a:r>
              <a:rPr lang="cs" sz="1600">
                <a:solidFill>
                  <a:srgbClr val="333333"/>
                </a:solidFill>
              </a:rPr>
              <a:t>Spolu s výzkumnými infrastrukturami realizovat pilotní nasazení výsledků z AARC</a:t>
            </a:r>
            <a:endParaRPr sz="160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Blueprint Architecture</a:t>
            </a:r>
            <a:endParaRPr/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</a:pPr>
            <a:r>
              <a:rPr lang="cs" sz="2200"/>
              <a:t>Mapa stavebních prvků pro vybudování AAI infrastruktury</a:t>
            </a:r>
            <a:endParaRPr sz="2200"/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cs" sz="2200"/>
              <a:t>Snaha reagovat na současné trendy a potřeby</a:t>
            </a:r>
            <a:endParaRPr sz="22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Federované identity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Delegace oprávnění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Delegování správy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Distribuované řízení přístupu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Podpora různých typů služeb</a:t>
            </a:r>
            <a:endParaRPr sz="1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ARC-BPA-2017-white-768x538.png"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675" y="26200"/>
            <a:ext cx="7806975" cy="509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Implementace Blueprint Architecture</a:t>
            </a:r>
            <a:endParaRPr/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cs" sz="2100"/>
              <a:t>User identities</a:t>
            </a:r>
            <a:endParaRPr sz="2100"/>
          </a:p>
          <a:p>
            <a:pPr indent="-3238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cs" sz="1500"/>
              <a:t>eduID.cz, eduGAIN, Google, ORCID, …</a:t>
            </a:r>
            <a:endParaRPr sz="1500"/>
          </a:p>
          <a:p>
            <a:pPr indent="-3238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cs" sz="1400"/>
              <a:t>Národní eID (eIDAS)?</a:t>
            </a:r>
            <a:endParaRPr sz="1500"/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cs" sz="2100"/>
              <a:t>Proxy</a:t>
            </a:r>
            <a:endParaRPr sz="2100"/>
          </a:p>
          <a:p>
            <a:pPr indent="-3238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cs" sz="1500"/>
              <a:t>SimpleSAMLphp, SaToSa</a:t>
            </a:r>
            <a:endParaRPr sz="1500"/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cs" sz="2100"/>
              <a:t>User attributes</a:t>
            </a:r>
            <a:endParaRPr sz="2100"/>
          </a:p>
          <a:p>
            <a:pPr indent="-3238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cs" sz="1500"/>
              <a:t>Perun, SAML2 Attribute Authority, LDAP/Active Directory</a:t>
            </a:r>
            <a:endParaRPr sz="1500"/>
          </a:p>
          <a:p>
            <a:pPr indent="-3619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cs" sz="2100"/>
              <a:t>Credential translation</a:t>
            </a:r>
            <a:endParaRPr sz="2100"/>
          </a:p>
          <a:p>
            <a:pPr indent="-3238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cs" sz="1500"/>
              <a:t>OIDC, CILogon (X.509)</a:t>
            </a:r>
            <a:endParaRPr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Adaptace Blueprint Architecture</a:t>
            </a:r>
            <a:endParaRPr/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●"/>
            </a:pPr>
            <a:r>
              <a:rPr lang="cs" sz="2300"/>
              <a:t>Primární cíl byly výzkumné infrastruktury</a:t>
            </a:r>
            <a:endParaRPr sz="2300"/>
          </a:p>
          <a:p>
            <a:pPr indent="-3746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cs" sz="2300"/>
              <a:t>Řešení je dostatečně obecné, lze aplikovat i mimo výzkumné infrastruktury</a:t>
            </a:r>
            <a:endParaRPr sz="2300"/>
          </a:p>
          <a:p>
            <a:pPr indent="0" lvl="0" marL="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74650" lvl="0" marL="4572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●"/>
            </a:pPr>
            <a:r>
              <a:rPr lang="cs" sz="2300"/>
              <a:t>Vybrané komponenty jsou již využívány v eInfra CESNET</a:t>
            </a:r>
            <a:endParaRPr sz="2300"/>
          </a:p>
        </p:txBody>
      </p:sp>
      <p:sp>
        <p:nvSpPr>
          <p:cNvPr id="64" name="Shape 64"/>
          <p:cNvSpPr/>
          <p:nvPr/>
        </p:nvSpPr>
        <p:spPr>
          <a:xfrm>
            <a:off x="968300" y="3278600"/>
            <a:ext cx="1059600" cy="717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Získání identity uživatele</a:t>
            </a: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3792300" y="3278600"/>
            <a:ext cx="1309500" cy="717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Kategorizace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uživatele</a:t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5329250" y="3278600"/>
            <a:ext cx="1309500" cy="717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Nastavení přístupu</a:t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255350" y="3278600"/>
            <a:ext cx="1309500" cy="717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Povýšení důvěry</a:t>
            </a: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6866200" y="3278600"/>
            <a:ext cx="1309500" cy="7179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Použití služby</a:t>
            </a:r>
            <a:endParaRPr/>
          </a:p>
        </p:txBody>
      </p:sp>
      <p:cxnSp>
        <p:nvCxnSpPr>
          <p:cNvPr id="69" name="Shape 69"/>
          <p:cNvCxnSpPr>
            <a:stCxn id="64" idx="3"/>
            <a:endCxn id="67" idx="1"/>
          </p:cNvCxnSpPr>
          <p:nvPr/>
        </p:nvCxnSpPr>
        <p:spPr>
          <a:xfrm>
            <a:off x="2027900" y="3637550"/>
            <a:ext cx="22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Shape 70"/>
          <p:cNvCxnSpPr>
            <a:stCxn id="67" idx="3"/>
            <a:endCxn id="65" idx="1"/>
          </p:cNvCxnSpPr>
          <p:nvPr/>
        </p:nvCxnSpPr>
        <p:spPr>
          <a:xfrm>
            <a:off x="3564850" y="3637550"/>
            <a:ext cx="22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" name="Shape 71"/>
          <p:cNvCxnSpPr>
            <a:stCxn id="65" idx="3"/>
            <a:endCxn id="66" idx="1"/>
          </p:cNvCxnSpPr>
          <p:nvPr/>
        </p:nvCxnSpPr>
        <p:spPr>
          <a:xfrm>
            <a:off x="5101800" y="3637550"/>
            <a:ext cx="22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" name="Shape 72"/>
          <p:cNvCxnSpPr>
            <a:stCxn id="66" idx="3"/>
            <a:endCxn id="68" idx="1"/>
          </p:cNvCxnSpPr>
          <p:nvPr/>
        </p:nvCxnSpPr>
        <p:spPr>
          <a:xfrm>
            <a:off x="6638750" y="3637550"/>
            <a:ext cx="22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" name="Shape 73"/>
          <p:cNvCxnSpPr>
            <a:stCxn id="64" idx="0"/>
            <a:endCxn id="65" idx="0"/>
          </p:cNvCxnSpPr>
          <p:nvPr/>
        </p:nvCxnSpPr>
        <p:spPr>
          <a:xfrm flipH="1" rot="-5400000">
            <a:off x="2972300" y="1804400"/>
            <a:ext cx="600" cy="2949000"/>
          </a:xfrm>
          <a:prstGeom prst="curvedConnector3">
            <a:avLst>
              <a:gd fmla="val -396875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Adaptace do CESNETu</a:t>
            </a:r>
            <a:endParaRPr/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300"/>
              <a:buChar char="●"/>
            </a:pPr>
            <a:r>
              <a:rPr lang="cs" sz="2300"/>
              <a:t>Na NREN lze pohlížet jako na výzkumnou infrastrukturu</a:t>
            </a:r>
            <a:endParaRPr sz="23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Lokální a externí uživatelé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Lokální a externí služby</a:t>
            </a:r>
            <a:endParaRPr sz="1700"/>
          </a:p>
          <a:p>
            <a:pPr indent="-336550" lvl="2" marL="1371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</a:pPr>
            <a:r>
              <a:rPr lang="cs" sz="1700"/>
              <a:t>Různé typy služeb dle authN (credential translation)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Podmíněný přístup na služby (autorizace)</a:t>
            </a:r>
            <a:endParaRPr sz="1700"/>
          </a:p>
          <a:p>
            <a:pPr indent="-336550" lvl="2" marL="1371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</a:pPr>
            <a:r>
              <a:rPr lang="cs" sz="1700"/>
              <a:t>Omezení granty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Uživatelé očekávají přístup alá Google</a:t>
            </a:r>
            <a:endParaRPr sz="1700"/>
          </a:p>
          <a:p>
            <a:pPr indent="-33655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cs" sz="1700"/>
              <a:t>Poskytování dodatečných informací o uživatelích (autorizace)</a:t>
            </a:r>
            <a:endParaRPr sz="1700"/>
          </a:p>
          <a:p>
            <a:pPr indent="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ARC-BPA-2017-white-768x538.pn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192" y="26188"/>
            <a:ext cx="7267624" cy="5091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Shape 85"/>
          <p:cNvGrpSpPr/>
          <p:nvPr/>
        </p:nvGrpSpPr>
        <p:grpSpPr>
          <a:xfrm>
            <a:off x="3048050" y="226725"/>
            <a:ext cx="1158600" cy="667500"/>
            <a:chOff x="3539275" y="226725"/>
            <a:chExt cx="1158600" cy="667500"/>
          </a:xfrm>
        </p:grpSpPr>
        <p:sp>
          <p:nvSpPr>
            <p:cNvPr id="86" name="Shape 86"/>
            <p:cNvSpPr/>
            <p:nvPr/>
          </p:nvSpPr>
          <p:spPr>
            <a:xfrm>
              <a:off x="3539275" y="226725"/>
              <a:ext cx="1158600" cy="667500"/>
            </a:xfrm>
            <a:prstGeom prst="wedgeRectCallout">
              <a:avLst>
                <a:gd fmla="val 31527" name="adj1"/>
                <a:gd fmla="val 70760" name="adj2"/>
              </a:avLst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logo.png" id="87" name="Shape 8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626985" y="373673"/>
              <a:ext cx="983175" cy="37360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8" name="Shape 88"/>
          <p:cNvSpPr/>
          <p:nvPr/>
        </p:nvSpPr>
        <p:spPr>
          <a:xfrm>
            <a:off x="5883225" y="226725"/>
            <a:ext cx="1635900" cy="667500"/>
          </a:xfrm>
          <a:prstGeom prst="wedgeRectCallout">
            <a:avLst>
              <a:gd fmla="val -29294" name="adj1"/>
              <a:gd fmla="val 63213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mojeID, Google, Facebook, LInkedIn</a:t>
            </a: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4469450" y="226725"/>
            <a:ext cx="1236000" cy="667500"/>
          </a:xfrm>
          <a:prstGeom prst="wedgeRectCallout">
            <a:avLst>
              <a:gd fmla="val -2825" name="adj1"/>
              <a:gd fmla="val 67105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TCS, CESNET CA</a:t>
            </a: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132500" y="2840300"/>
            <a:ext cx="1158600" cy="667500"/>
          </a:xfrm>
          <a:prstGeom prst="wedgeRectCallout">
            <a:avLst>
              <a:gd fmla="val 61005" name="adj1"/>
              <a:gd fmla="val 78843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logo_color.png" id="91" name="Shape 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2813" y="3028450"/>
            <a:ext cx="1057975" cy="2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/>
          <p:nvPr/>
        </p:nvSpPr>
        <p:spPr>
          <a:xfrm>
            <a:off x="2464075" y="1786075"/>
            <a:ext cx="1441200" cy="455400"/>
          </a:xfrm>
          <a:prstGeom prst="wedgeRectCallout">
            <a:avLst>
              <a:gd fmla="val 28070" name="adj1"/>
              <a:gd fmla="val 81357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login.cesnet.cz</a:t>
            </a:r>
            <a:br>
              <a:rPr lang="cs"/>
            </a:br>
            <a:r>
              <a:rPr lang="cs"/>
              <a:t>Proxy IdP</a:t>
            </a: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4855475" y="2724675"/>
            <a:ext cx="1441200" cy="455400"/>
          </a:xfrm>
          <a:prstGeom prst="wedgeRectCallout">
            <a:avLst>
              <a:gd fmla="val -12745" name="adj1"/>
              <a:gd fmla="val 91057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login</a:t>
            </a:r>
            <a:r>
              <a:rPr lang="cs"/>
              <a:t>.cesnet.cz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MITREid</a:t>
            </a: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5281075" y="1291600"/>
            <a:ext cx="1158600" cy="667500"/>
          </a:xfrm>
          <a:prstGeom prst="wedgeRectCallout">
            <a:avLst>
              <a:gd fmla="val -66498" name="adj1"/>
              <a:gd fmla="val 24393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logo_color.png"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1375" y="1479750"/>
            <a:ext cx="1057975" cy="2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/>
          <p:nvPr/>
        </p:nvSpPr>
        <p:spPr>
          <a:xfrm>
            <a:off x="7785825" y="2443525"/>
            <a:ext cx="1158600" cy="667500"/>
          </a:xfrm>
          <a:prstGeom prst="wedgeRectCallout">
            <a:avLst>
              <a:gd fmla="val -70542" name="adj1"/>
              <a:gd fmla="val 24393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logo_color.png" id="97" name="Shape 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6138" y="2631675"/>
            <a:ext cx="1057975" cy="2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/>
          <p:nvPr/>
        </p:nvSpPr>
        <p:spPr>
          <a:xfrm>
            <a:off x="2464075" y="4269600"/>
            <a:ext cx="1679400" cy="455400"/>
          </a:xfrm>
          <a:prstGeom prst="wedgeRectCallout">
            <a:avLst>
              <a:gd fmla="val 75517" name="adj1"/>
              <a:gd fmla="val 25368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Služby e-Infrastruktury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CESNET e-Infrastruktura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cs" sz="2000"/>
              <a:t>User identities</a:t>
            </a:r>
            <a:endParaRPr sz="2000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 sz="1400"/>
              <a:t>eduID.cz, eduGAIN, Google, ORCID, …</a:t>
            </a:r>
            <a:endParaRPr sz="1400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 sz="1400"/>
              <a:t>Národní eID (eIDAS)?</a:t>
            </a:r>
            <a:endParaRPr sz="1400"/>
          </a:p>
          <a:p>
            <a:pPr indent="-355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cs" sz="2000"/>
              <a:t>Proxy</a:t>
            </a:r>
            <a:endParaRPr sz="2000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cs" sz="1400">
                <a:solidFill>
                  <a:srgbClr val="000000"/>
                </a:solidFill>
              </a:rPr>
              <a:t>SimpleSAMLphp</a:t>
            </a:r>
            <a:endParaRPr sz="1400">
              <a:solidFill>
                <a:srgbClr val="000000"/>
              </a:solidFill>
            </a:endParaRPr>
          </a:p>
          <a:p>
            <a:pPr indent="-355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cs" sz="2000"/>
              <a:t>User attributes</a:t>
            </a:r>
            <a:endParaRPr sz="2000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 sz="1400"/>
              <a:t>Perun, SAML2 Attribute Authority</a:t>
            </a:r>
            <a:endParaRPr sz="1400"/>
          </a:p>
          <a:p>
            <a:pPr indent="-355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cs" sz="2000"/>
              <a:t>Credential translation</a:t>
            </a:r>
            <a:endParaRPr sz="2000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cs" sz="1400">
                <a:solidFill>
                  <a:srgbClr val="000000"/>
                </a:solidFill>
              </a:rPr>
              <a:t>MITREid (OIDC)</a:t>
            </a:r>
            <a:endParaRPr sz="1400">
              <a:solidFill>
                <a:srgbClr val="000000"/>
              </a:solidFill>
            </a:endParaRPr>
          </a:p>
          <a:p>
            <a:pPr indent="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