
<file path=[Content_Types].xml><?xml version="1.0" encoding="utf-8"?>
<Types xmlns="http://schemas.openxmlformats.org/package/2006/content-types"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3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</p:sldIdLst>
  <p:sldSz cy="6858000" cx="9144000"/>
  <p:notesSz cx="6858000" cy="9144000"/>
  <p:embeddedFontLst>
    <p:embeddedFont>
      <p:font typeface="Roboto"/>
      <p:regular r:id="rId21"/>
      <p:bold r:id="rId22"/>
      <p:italic r:id="rId23"/>
      <p:boldItalic r:id="rId2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11" Type="http://schemas.openxmlformats.org/officeDocument/2006/relationships/slide" Target="slides/slide7.xml"/><Relationship Id="rId22" Type="http://schemas.openxmlformats.org/officeDocument/2006/relationships/font" Target="fonts/Roboto-bold.fntdata"/><Relationship Id="rId10" Type="http://schemas.openxmlformats.org/officeDocument/2006/relationships/slide" Target="slides/slide6.xml"/><Relationship Id="rId21" Type="http://schemas.openxmlformats.org/officeDocument/2006/relationships/font" Target="fonts/Roboto-regular.fntdata"/><Relationship Id="rId13" Type="http://schemas.openxmlformats.org/officeDocument/2006/relationships/slide" Target="slides/slide9.xml"/><Relationship Id="rId24" Type="http://schemas.openxmlformats.org/officeDocument/2006/relationships/font" Target="fonts/Roboto-boldItalic.fntdata"/><Relationship Id="rId12" Type="http://schemas.openxmlformats.org/officeDocument/2006/relationships/slide" Target="slides/slide8.xml"/><Relationship Id="rId23" Type="http://schemas.openxmlformats.org/officeDocument/2006/relationships/font" Target="fonts/Roboto-italic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5" Type="http://schemas.openxmlformats.org/officeDocument/2006/relationships/slide" Target="slides/slide1.xml"/><Relationship Id="rId19" Type="http://schemas.openxmlformats.org/officeDocument/2006/relationships/slide" Target="slides/slide15.xml"/><Relationship Id="rId6" Type="http://schemas.openxmlformats.org/officeDocument/2006/relationships/slide" Target="slides/slide2.xml"/><Relationship Id="rId18" Type="http://schemas.openxmlformats.org/officeDocument/2006/relationships/slide" Target="slides/slide14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Shape 9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Shape 9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Shape 10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Shape 11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Shape 12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Shape 12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Shape 13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" name="Shape 3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" name="Shape 4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" name="Shape 4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" name="Shape 5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Shape 6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Shape 7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139700" marR="1397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05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>
              <a:spcBef>
                <a:spcPts val="15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Shape 7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Shape 8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gif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gif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gif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gif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/>
          <p:nvPr>
            <p:ph type="ctrTitle"/>
          </p:nvPr>
        </p:nvSpPr>
        <p:spPr>
          <a:xfrm>
            <a:off x="685800" y="2111123"/>
            <a:ext cx="7772400" cy="154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b="1" i="0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b="1" i="0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b="1" i="0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b="1" i="0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b="1" i="0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b="1" i="0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b="1" i="0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b="1" i="0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b="1" i="0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" name="Shape 10"/>
          <p:cNvSpPr txBox="1"/>
          <p:nvPr>
            <p:ph idx="1" type="subTitle"/>
          </p:nvPr>
        </p:nvSpPr>
        <p:spPr>
          <a:xfrm>
            <a:off x="685800" y="3786738"/>
            <a:ext cx="7772400" cy="10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b="0" i="0" sz="3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b="0" i="0" sz="3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b="0" i="0" sz="3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b="0" i="0" sz="3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b="0" i="0" sz="3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b="0" i="0" sz="3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b="0" i="0" sz="3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b="0" i="0" sz="3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b="0" i="0" sz="3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Shape 13"/>
          <p:cNvSpPr txBox="1"/>
          <p:nvPr>
            <p:ph idx="1" type="body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19100" lvl="0" marL="457200" rtl="0">
              <a:spcBef>
                <a:spcPts val="600"/>
              </a:spcBef>
              <a:spcAft>
                <a:spcPts val="0"/>
              </a:spcAft>
              <a:buSzPts val="3000"/>
              <a:buChar char="●"/>
              <a:defRPr/>
            </a:lvl1pPr>
            <a:lvl2pPr indent="-381000" lvl="1" marL="914400" rtl="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2pPr>
            <a:lvl3pPr indent="-381000" lvl="2" marL="1371600" rtl="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3pPr>
            <a:lvl4pPr indent="-342900" lvl="3" marL="18288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5pPr>
            <a:lvl6pPr indent="-342900" lvl="5" marL="27432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6pPr>
            <a:lvl7pPr indent="-342900" lvl="6" marL="32004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indent="-342900" lvl="7" marL="36576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indent="-342900" lvl="8" marL="41148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/>
        </p:txBody>
      </p:sp>
      <p:pic>
        <p:nvPicPr>
          <p:cNvPr id="14" name="Shape 1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742276" y="348387"/>
            <a:ext cx="944650" cy="10517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7" name="Shape 17"/>
          <p:cNvSpPr txBox="1"/>
          <p:nvPr>
            <p:ph idx="1" type="body"/>
          </p:nvPr>
        </p:nvSpPr>
        <p:spPr>
          <a:xfrm>
            <a:off x="457200" y="1600200"/>
            <a:ext cx="3994500" cy="496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19100" lvl="0" marL="457200" rtl="0">
              <a:spcBef>
                <a:spcPts val="600"/>
              </a:spcBef>
              <a:spcAft>
                <a:spcPts val="0"/>
              </a:spcAft>
              <a:buSzPts val="3000"/>
              <a:buChar char="●"/>
              <a:defRPr/>
            </a:lvl1pPr>
            <a:lvl2pPr indent="-381000" lvl="1" marL="914400" rtl="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2pPr>
            <a:lvl3pPr indent="-381000" lvl="2" marL="1371600" rtl="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3pPr>
            <a:lvl4pPr indent="-342900" lvl="3" marL="18288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5pPr>
            <a:lvl6pPr indent="-342900" lvl="5" marL="27432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6pPr>
            <a:lvl7pPr indent="-342900" lvl="6" marL="32004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indent="-342900" lvl="7" marL="36576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indent="-342900" lvl="8" marL="41148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/>
        </p:txBody>
      </p:sp>
      <p:sp>
        <p:nvSpPr>
          <p:cNvPr id="18" name="Shape 18"/>
          <p:cNvSpPr txBox="1"/>
          <p:nvPr>
            <p:ph idx="2" type="body"/>
          </p:nvPr>
        </p:nvSpPr>
        <p:spPr>
          <a:xfrm>
            <a:off x="4692274" y="1600200"/>
            <a:ext cx="3994500" cy="496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19100" lvl="0" marL="457200" rtl="0">
              <a:spcBef>
                <a:spcPts val="600"/>
              </a:spcBef>
              <a:spcAft>
                <a:spcPts val="0"/>
              </a:spcAft>
              <a:buSzPts val="3000"/>
              <a:buChar char="●"/>
              <a:defRPr/>
            </a:lvl1pPr>
            <a:lvl2pPr indent="-381000" lvl="1" marL="914400" rtl="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2pPr>
            <a:lvl3pPr indent="-381000" lvl="2" marL="1371600" rtl="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3pPr>
            <a:lvl4pPr indent="-342900" lvl="3" marL="18288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5pPr>
            <a:lvl6pPr indent="-342900" lvl="5" marL="27432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6pPr>
            <a:lvl7pPr indent="-342900" lvl="6" marL="32004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indent="-342900" lvl="7" marL="36576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indent="-342900" lvl="8" marL="41148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/>
        </p:txBody>
      </p:sp>
      <p:pic>
        <p:nvPicPr>
          <p:cNvPr id="19" name="Shape 1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742276" y="348387"/>
            <a:ext cx="944650" cy="10517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id="22" name="Shape 2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742276" y="348387"/>
            <a:ext cx="944650" cy="10517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Shape 2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742276" y="348387"/>
            <a:ext cx="944650" cy="10517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b="1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b="1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b="1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b="1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b="1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b="1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b="1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b="1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b="1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19100" lvl="0" marL="45720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●"/>
              <a:defRPr b="0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○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1000" lvl="2" marL="1371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■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gif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gif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.gif"/><Relationship Id="rId4" Type="http://schemas.openxmlformats.org/officeDocument/2006/relationships/image" Target="../media/image8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.gif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.gif"/><Relationship Id="rId4" Type="http://schemas.openxmlformats.org/officeDocument/2006/relationships/image" Target="../media/image4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.gif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.gif"/><Relationship Id="rId4" Type="http://schemas.openxmlformats.org/officeDocument/2006/relationships/image" Target="../media/image7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3.png"/><Relationship Id="rId4" Type="http://schemas.openxmlformats.org/officeDocument/2006/relationships/image" Target="../media/image1.gif"/><Relationship Id="rId5" Type="http://schemas.openxmlformats.org/officeDocument/2006/relationships/image" Target="../media/image6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gif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gif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hyperlink" Target="https://github.com/simplesamlphp/simplesamlphp" TargetMode="External"/><Relationship Id="rId4" Type="http://schemas.openxmlformats.org/officeDocument/2006/relationships/hyperlink" Target="https://getcomposer.org/download/" TargetMode="External"/><Relationship Id="rId5" Type="http://schemas.openxmlformats.org/officeDocument/2006/relationships/image" Target="../media/image1.gif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gif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gif"/><Relationship Id="rId4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gif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gif"/><Relationship Id="rId4" Type="http://schemas.openxmlformats.org/officeDocument/2006/relationships/image" Target="../media/image5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gi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Shape 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5300" y="394550"/>
            <a:ext cx="1019825" cy="1135500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Shape 30"/>
          <p:cNvSpPr txBox="1"/>
          <p:nvPr>
            <p:ph idx="1" type="subTitle"/>
          </p:nvPr>
        </p:nvSpPr>
        <p:spPr>
          <a:xfrm>
            <a:off x="685800" y="4339088"/>
            <a:ext cx="7772400" cy="104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Pavel Vyskočil</a:t>
            </a:r>
            <a:endParaRPr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vyskocilpavel@muni.cz</a:t>
            </a:r>
            <a:endParaRPr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1" name="Shape 31"/>
          <p:cNvSpPr txBox="1"/>
          <p:nvPr>
            <p:ph type="ctrTitle"/>
          </p:nvPr>
        </p:nvSpPr>
        <p:spPr>
          <a:xfrm>
            <a:off x="685800" y="2655748"/>
            <a:ext cx="7772400" cy="1546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200">
                <a:latin typeface="Roboto"/>
                <a:ea typeface="Roboto"/>
                <a:cs typeface="Roboto"/>
                <a:sym typeface="Roboto"/>
              </a:rPr>
              <a:t> Jak připojit službu pomocí SAML2 protokolu</a:t>
            </a:r>
            <a:endParaRPr sz="720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Shibboleth - instalace (2)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5" name="Shape 95"/>
          <p:cNvSpPr txBox="1"/>
          <p:nvPr>
            <p:ph idx="1" type="body"/>
          </p:nvPr>
        </p:nvSpPr>
        <p:spPr>
          <a:xfrm>
            <a:off x="520625" y="1400150"/>
            <a:ext cx="8229600" cy="496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06400" lvl="0" marL="4572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2800"/>
              <a:buFont typeface="Roboto"/>
              <a:buChar char="●"/>
            </a:pPr>
            <a:r>
              <a:rPr lang="en" sz="2800">
                <a:latin typeface="Roboto"/>
                <a:ea typeface="Roboto"/>
                <a:cs typeface="Roboto"/>
                <a:sym typeface="Roboto"/>
              </a:rPr>
              <a:t>Do attribute-map.xml přidat eduPersonUniqueID:</a:t>
            </a:r>
            <a:br>
              <a:rPr lang="en" sz="2800">
                <a:latin typeface="Roboto"/>
                <a:ea typeface="Roboto"/>
                <a:cs typeface="Roboto"/>
                <a:sym typeface="Roboto"/>
              </a:rPr>
            </a:br>
            <a:r>
              <a:rPr lang="en" sz="14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  </a:t>
            </a:r>
            <a:r>
              <a:rPr i="1" lang="en" sz="14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i="1" lang="en" sz="18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&lt;Attribute name="urn:oid:1.3.6.1.4.1.5923.1.1.1.13" id="epuid"&gt;</a:t>
            </a:r>
            <a:br>
              <a:rPr i="1" lang="en" sz="18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i="1" lang="en" sz="18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        &lt;AttributeDecoder xsi:type="ScopedAttributeDecoder"/&gt;</a:t>
            </a:r>
            <a:br>
              <a:rPr i="1" lang="en" sz="18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i="1" lang="en" sz="18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    &lt;/Attribute&gt;</a:t>
            </a:r>
            <a:br>
              <a:rPr i="1" lang="en" sz="18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i="1" lang="en" sz="18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    &lt;Attribute name="urn:mace:dir:attribute-def:eduPersonUniqueId" id="epuid"&gt;</a:t>
            </a:r>
            <a:br>
              <a:rPr i="1" lang="en" sz="18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i="1" lang="en" sz="18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        &lt;AttributeDecoder xsi:type="ScopedAttributeDecoder"/&gt;</a:t>
            </a:r>
            <a:br>
              <a:rPr i="1" lang="en" sz="18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i="1" lang="en" sz="18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    &lt;/Attribute&gt;</a:t>
            </a:r>
            <a:endParaRPr i="1" sz="180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br>
              <a:rPr lang="en" sz="2800">
                <a:latin typeface="Roboto"/>
                <a:ea typeface="Roboto"/>
                <a:cs typeface="Roboto"/>
                <a:sym typeface="Roboto"/>
              </a:rPr>
            </a:br>
            <a:br>
              <a:rPr lang="en" sz="2800">
                <a:latin typeface="Roboto"/>
                <a:ea typeface="Roboto"/>
                <a:cs typeface="Roboto"/>
                <a:sym typeface="Roboto"/>
              </a:rPr>
            </a:br>
            <a:endParaRPr sz="1400">
              <a:highlight>
                <a:srgbClr val="FAFAFA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400">
              <a:latin typeface="Roboto"/>
              <a:ea typeface="Roboto"/>
              <a:cs typeface="Roboto"/>
              <a:sym typeface="Roboto"/>
            </a:endParaRPr>
          </a:p>
          <a:p>
            <a:pPr indent="0" lvl="0" marL="4572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8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800"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96" name="Shape 9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42276" y="348387"/>
            <a:ext cx="944650" cy="10517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Shibboleth - konfigurace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2" name="Shape 102"/>
          <p:cNvSpPr txBox="1"/>
          <p:nvPr>
            <p:ph idx="1" type="body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06400" lvl="0" marL="4572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2800"/>
              <a:buFont typeface="Roboto"/>
              <a:buChar char="●"/>
            </a:pPr>
            <a:r>
              <a:rPr lang="en" sz="2800">
                <a:latin typeface="Roboto"/>
                <a:ea typeface="Roboto"/>
                <a:cs typeface="Roboto"/>
                <a:sym typeface="Roboto"/>
              </a:rPr>
              <a:t>Minimální konfigurace shibboleth2.xml</a:t>
            </a:r>
            <a:br>
              <a:rPr lang="en" sz="2800">
                <a:latin typeface="Roboto"/>
                <a:ea typeface="Roboto"/>
                <a:cs typeface="Roboto"/>
                <a:sym typeface="Roboto"/>
              </a:rPr>
            </a:br>
            <a:endParaRPr sz="1400">
              <a:highlight>
                <a:srgbClr val="FAFAFA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400">
              <a:latin typeface="Roboto"/>
              <a:ea typeface="Roboto"/>
              <a:cs typeface="Roboto"/>
              <a:sym typeface="Roboto"/>
            </a:endParaRPr>
          </a:p>
          <a:p>
            <a:pPr indent="0" lvl="0" marL="4572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8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800"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03" name="Shape 10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42276" y="348387"/>
            <a:ext cx="944650" cy="10517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Shape 104"/>
          <p:cNvPicPr preferRelativeResize="0"/>
          <p:nvPr/>
        </p:nvPicPr>
        <p:blipFill rotWithShape="1">
          <a:blip r:embed="rId4">
            <a:alphaModFix/>
          </a:blip>
          <a:srcRect b="41887" l="0" r="37166" t="6862"/>
          <a:stretch/>
        </p:blipFill>
        <p:spPr>
          <a:xfrm>
            <a:off x="0" y="2200650"/>
            <a:ext cx="9144000" cy="466114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/>
          <p:nvPr>
            <p:ph type="title"/>
          </p:nvPr>
        </p:nvSpPr>
        <p:spPr>
          <a:xfrm>
            <a:off x="497225" y="106588"/>
            <a:ext cx="8229600" cy="114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Shibboleth - konfigurace Apache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0" name="Shape 110"/>
          <p:cNvSpPr txBox="1"/>
          <p:nvPr>
            <p:ph idx="1" type="body"/>
          </p:nvPr>
        </p:nvSpPr>
        <p:spPr>
          <a:xfrm>
            <a:off x="457200" y="1145575"/>
            <a:ext cx="8229600" cy="496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06400" lvl="0" marL="457200" marR="1397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Roboto"/>
              <a:buChar char="●"/>
            </a:pPr>
            <a:r>
              <a:rPr lang="en" sz="2800">
                <a:latin typeface="Roboto"/>
                <a:ea typeface="Roboto"/>
                <a:cs typeface="Roboto"/>
                <a:sym typeface="Roboto"/>
              </a:rPr>
              <a:t>mod_shib</a:t>
            </a:r>
            <a:endParaRPr sz="2800">
              <a:latin typeface="Roboto"/>
              <a:ea typeface="Roboto"/>
              <a:cs typeface="Roboto"/>
              <a:sym typeface="Roboto"/>
            </a:endParaRPr>
          </a:p>
          <a:p>
            <a:pPr indent="0" lvl="0" marL="457200" marR="1397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800">
                <a:latin typeface="Roboto"/>
                <a:ea typeface="Roboto"/>
                <a:cs typeface="Roboto"/>
                <a:sym typeface="Roboto"/>
              </a:rPr>
              <a:t>LoadModule mod_shib /usr/lib/shibboleth/mod_shib_22.so</a:t>
            </a:r>
            <a:endParaRPr i="1" sz="2800">
              <a:latin typeface="Roboto"/>
              <a:ea typeface="Roboto"/>
              <a:cs typeface="Roboto"/>
              <a:sym typeface="Roboto"/>
            </a:endParaRPr>
          </a:p>
          <a:p>
            <a:pPr indent="-406400" lvl="0" marL="4572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800"/>
              <a:buFont typeface="Roboto"/>
              <a:buChar char="●"/>
            </a:pPr>
            <a:r>
              <a:rPr lang="en" sz="2800">
                <a:latin typeface="Roboto"/>
                <a:ea typeface="Roboto"/>
                <a:cs typeface="Roboto"/>
                <a:sym typeface="Roboto"/>
              </a:rPr>
              <a:t>Vynucené přihlášení</a:t>
            </a:r>
            <a:endParaRPr sz="2800">
              <a:latin typeface="Roboto"/>
              <a:ea typeface="Roboto"/>
              <a:cs typeface="Roboto"/>
              <a:sym typeface="Roboto"/>
            </a:endParaRPr>
          </a:p>
          <a:p>
            <a:pPr indent="457200" lvl="0" marL="4572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i="1" lang="en" sz="18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&lt;Location /mySP&gt;</a:t>
            </a:r>
            <a:endParaRPr i="1" sz="180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457200" lvl="0" marL="9144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i="1" lang="en" sz="18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AuthType shibboleth</a:t>
            </a:r>
            <a:endParaRPr i="1" sz="180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457200" lvl="0" marL="4572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i="1" lang="en" sz="18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          ShibRequestSetting requireSession 1</a:t>
            </a:r>
            <a:endParaRPr i="1" sz="180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457200" lvl="0" marL="4572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i="1" lang="en" sz="18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          Require valid-user</a:t>
            </a:r>
            <a:endParaRPr i="1" sz="180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i="1" lang="en" sz="18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 		&lt;/Location&gt;</a:t>
            </a:r>
            <a:endParaRPr i="1" sz="140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406400" lvl="0" marL="4572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800"/>
              <a:buFont typeface="Roboto"/>
              <a:buChar char="●"/>
            </a:pPr>
            <a:r>
              <a:rPr lang="en" sz="2800">
                <a:latin typeface="Roboto"/>
                <a:ea typeface="Roboto"/>
                <a:cs typeface="Roboto"/>
                <a:sym typeface="Roboto"/>
              </a:rPr>
              <a:t>Lazy sessions</a:t>
            </a:r>
            <a:endParaRPr sz="2800">
              <a:latin typeface="Roboto"/>
              <a:ea typeface="Roboto"/>
              <a:cs typeface="Roboto"/>
              <a:sym typeface="Roboto"/>
            </a:endParaRPr>
          </a:p>
          <a:p>
            <a:pPr indent="-387350" lvl="1" marL="914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Roboto"/>
              <a:buChar char="○"/>
            </a:pPr>
            <a:r>
              <a:rPr lang="en" sz="2500">
                <a:latin typeface="Roboto"/>
                <a:ea typeface="Roboto"/>
                <a:cs typeface="Roboto"/>
                <a:sym typeface="Roboto"/>
              </a:rPr>
              <a:t>Volitelné přihlášení přes /Shibboleth.sso/Login</a:t>
            </a:r>
            <a:endParaRPr sz="2500">
              <a:latin typeface="Roboto"/>
              <a:ea typeface="Roboto"/>
              <a:cs typeface="Roboto"/>
              <a:sym typeface="Roboto"/>
            </a:endParaRPr>
          </a:p>
          <a:p>
            <a:pPr indent="457200" lvl="0" marL="4572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en" sz="1800">
                <a:latin typeface="Roboto"/>
                <a:ea typeface="Roboto"/>
                <a:cs typeface="Roboto"/>
                <a:sym typeface="Roboto"/>
              </a:rPr>
              <a:t>&lt;Location /mySP&gt;</a:t>
            </a:r>
            <a:endParaRPr i="1" sz="1800">
              <a:latin typeface="Roboto"/>
              <a:ea typeface="Roboto"/>
              <a:cs typeface="Roboto"/>
              <a:sym typeface="Roboto"/>
            </a:endParaRPr>
          </a:p>
          <a:p>
            <a:pPr indent="457200" lvl="0" marL="9144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i="1" lang="en" sz="1800">
                <a:latin typeface="Roboto"/>
                <a:ea typeface="Roboto"/>
                <a:cs typeface="Roboto"/>
                <a:sym typeface="Roboto"/>
              </a:rPr>
              <a:t>AuthType shibboleth</a:t>
            </a:r>
            <a:endParaRPr i="1" sz="1800">
              <a:latin typeface="Roboto"/>
              <a:ea typeface="Roboto"/>
              <a:cs typeface="Roboto"/>
              <a:sym typeface="Roboto"/>
            </a:endParaRPr>
          </a:p>
          <a:p>
            <a:pPr indent="457200" lvl="0" marL="9144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en" sz="1800">
                <a:latin typeface="Roboto"/>
                <a:ea typeface="Roboto"/>
                <a:cs typeface="Roboto"/>
                <a:sym typeface="Roboto"/>
              </a:rPr>
              <a:t>Require shibboleth</a:t>
            </a:r>
            <a:endParaRPr i="1" sz="1800">
              <a:latin typeface="Roboto"/>
              <a:ea typeface="Roboto"/>
              <a:cs typeface="Roboto"/>
              <a:sym typeface="Roboto"/>
            </a:endParaRPr>
          </a:p>
          <a:p>
            <a:pPr indent="457200" lvl="0" marL="4572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en" sz="1800">
                <a:latin typeface="Roboto"/>
                <a:ea typeface="Roboto"/>
                <a:cs typeface="Roboto"/>
                <a:sym typeface="Roboto"/>
              </a:rPr>
              <a:t> &lt;/Location&gt;</a:t>
            </a:r>
            <a:endParaRPr i="1" sz="140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11" name="Shape 1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42276" y="348387"/>
            <a:ext cx="944650" cy="10517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Shibboleth - Ukázkové SP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17" name="Shape 1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42276" y="348387"/>
            <a:ext cx="944650" cy="10517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" name="Shape 1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2093360"/>
            <a:ext cx="9144000" cy="267129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Připojení k Proxy AAI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4" name="Shape 124"/>
          <p:cNvSpPr txBox="1"/>
          <p:nvPr>
            <p:ph idx="1" type="body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06400" lvl="0" marL="4572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2800"/>
              <a:buFont typeface="Roboto"/>
              <a:buChar char="●"/>
            </a:pPr>
            <a:r>
              <a:rPr lang="en" sz="2800">
                <a:latin typeface="Roboto"/>
                <a:ea typeface="Roboto"/>
                <a:cs typeface="Roboto"/>
                <a:sym typeface="Roboto"/>
              </a:rPr>
              <a:t>Proces ještě není formálně nastaven</a:t>
            </a:r>
            <a:endParaRPr sz="2800">
              <a:latin typeface="Roboto"/>
              <a:ea typeface="Roboto"/>
              <a:cs typeface="Roboto"/>
              <a:sym typeface="Roboto"/>
            </a:endParaRPr>
          </a:p>
          <a:p>
            <a:pPr indent="-4064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Roboto"/>
              <a:buChar char="●"/>
            </a:pPr>
            <a:r>
              <a:rPr lang="en" sz="2800">
                <a:latin typeface="Roboto"/>
                <a:ea typeface="Roboto"/>
                <a:cs typeface="Roboto"/>
                <a:sym typeface="Roboto"/>
              </a:rPr>
              <a:t>Příklad z infrastruktury ELIXIR</a:t>
            </a:r>
            <a:endParaRPr sz="2800">
              <a:latin typeface="Roboto"/>
              <a:ea typeface="Roboto"/>
              <a:cs typeface="Roboto"/>
              <a:sym typeface="Roboto"/>
            </a:endParaRPr>
          </a:p>
          <a:p>
            <a:pPr indent="-4064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Roboto"/>
              <a:buChar char="○"/>
            </a:pPr>
            <a:r>
              <a:rPr lang="en" sz="2800">
                <a:latin typeface="Roboto"/>
                <a:ea typeface="Roboto"/>
                <a:cs typeface="Roboto"/>
                <a:sym typeface="Roboto"/>
              </a:rPr>
              <a:t>Mailem odeslat:</a:t>
            </a:r>
            <a:endParaRPr sz="2800">
              <a:latin typeface="Roboto"/>
              <a:ea typeface="Roboto"/>
              <a:cs typeface="Roboto"/>
              <a:sym typeface="Roboto"/>
            </a:endParaRPr>
          </a:p>
          <a:p>
            <a:pPr indent="-4064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Roboto"/>
              <a:buChar char="■"/>
            </a:pPr>
            <a:r>
              <a:rPr lang="en" sz="2800">
                <a:latin typeface="Roboto"/>
                <a:ea typeface="Roboto"/>
                <a:cs typeface="Roboto"/>
                <a:sym typeface="Roboto"/>
              </a:rPr>
              <a:t>Název služby</a:t>
            </a:r>
            <a:endParaRPr sz="2800">
              <a:latin typeface="Roboto"/>
              <a:ea typeface="Roboto"/>
              <a:cs typeface="Roboto"/>
              <a:sym typeface="Roboto"/>
            </a:endParaRPr>
          </a:p>
          <a:p>
            <a:pPr indent="-4064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Roboto"/>
              <a:buChar char="■"/>
            </a:pPr>
            <a:r>
              <a:rPr lang="en" sz="2800">
                <a:latin typeface="Roboto"/>
                <a:ea typeface="Roboto"/>
                <a:cs typeface="Roboto"/>
                <a:sym typeface="Roboto"/>
              </a:rPr>
              <a:t>Popisu služby</a:t>
            </a:r>
            <a:endParaRPr sz="2800">
              <a:latin typeface="Roboto"/>
              <a:ea typeface="Roboto"/>
              <a:cs typeface="Roboto"/>
              <a:sym typeface="Roboto"/>
            </a:endParaRPr>
          </a:p>
          <a:p>
            <a:pPr indent="-4064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Roboto"/>
              <a:buChar char="■"/>
            </a:pPr>
            <a:r>
              <a:rPr lang="en" sz="2800">
                <a:latin typeface="Roboto"/>
                <a:ea typeface="Roboto"/>
                <a:cs typeface="Roboto"/>
                <a:sym typeface="Roboto"/>
              </a:rPr>
              <a:t>Metadata</a:t>
            </a:r>
            <a:endParaRPr sz="2800"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25" name="Shape 1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42276" y="348387"/>
            <a:ext cx="944650" cy="10517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Přihlášení uživatele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1" name="Shape 131"/>
          <p:cNvSpPr txBox="1"/>
          <p:nvPr>
            <p:ph idx="1" type="body"/>
          </p:nvPr>
        </p:nvSpPr>
        <p:spPr>
          <a:xfrm>
            <a:off x="457200" y="1312125"/>
            <a:ext cx="8229600" cy="496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06400" lvl="0" marL="4572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2800"/>
              <a:buFont typeface="Roboto"/>
              <a:buChar char="●"/>
            </a:pPr>
            <a:r>
              <a:rPr lang="en" sz="2800">
                <a:latin typeface="Roboto"/>
                <a:ea typeface="Roboto"/>
                <a:cs typeface="Roboto"/>
                <a:sym typeface="Roboto"/>
              </a:rPr>
              <a:t>Navštíví chráněné URL</a:t>
            </a:r>
            <a:endParaRPr sz="2800">
              <a:latin typeface="Roboto"/>
              <a:ea typeface="Roboto"/>
              <a:cs typeface="Roboto"/>
              <a:sym typeface="Roboto"/>
            </a:endParaRPr>
          </a:p>
          <a:p>
            <a:pPr indent="-4064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Roboto"/>
              <a:buChar char="●"/>
            </a:pPr>
            <a:r>
              <a:rPr lang="en" sz="2800">
                <a:latin typeface="Roboto"/>
                <a:ea typeface="Roboto"/>
                <a:cs typeface="Roboto"/>
                <a:sym typeface="Roboto"/>
              </a:rPr>
              <a:t>Souhlasí s odesláním osobních údajů</a:t>
            </a:r>
            <a:endParaRPr sz="28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800"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32" name="Shape 1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42276" y="348387"/>
            <a:ext cx="944650" cy="10517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33" name="Shape 133"/>
          <p:cNvPicPr preferRelativeResize="0"/>
          <p:nvPr/>
        </p:nvPicPr>
        <p:blipFill rotWithShape="1">
          <a:blip r:embed="rId4">
            <a:alphaModFix/>
          </a:blip>
          <a:srcRect b="4904" l="0" r="1380" t="8131"/>
          <a:stretch/>
        </p:blipFill>
        <p:spPr>
          <a:xfrm>
            <a:off x="570838" y="2447750"/>
            <a:ext cx="8002325" cy="44102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 txBox="1"/>
          <p:nvPr>
            <p:ph idx="1" type="subTitle"/>
          </p:nvPr>
        </p:nvSpPr>
        <p:spPr>
          <a:xfrm>
            <a:off x="685800" y="3786738"/>
            <a:ext cx="7772400" cy="104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Děkuji za pozornost</a:t>
            </a:r>
            <a:endParaRPr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Pavel Vyskočil</a:t>
            </a:r>
            <a:endParaRPr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vyskocilpavel@muni.cz</a:t>
            </a:r>
            <a:endParaRPr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descr="cerit-sc-logo.png" id="139" name="Shape 139"/>
          <p:cNvPicPr preferRelativeResize="0"/>
          <p:nvPr/>
        </p:nvPicPr>
        <p:blipFill rotWithShape="1">
          <a:blip r:embed="rId3">
            <a:alphaModFix/>
          </a:blip>
          <a:srcRect b="0" l="6364" r="34811" t="0"/>
          <a:stretch/>
        </p:blipFill>
        <p:spPr>
          <a:xfrm>
            <a:off x="7531850" y="5781675"/>
            <a:ext cx="1445525" cy="923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" name="Shape 14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2100" y="346575"/>
            <a:ext cx="1019825" cy="1135500"/>
          </a:xfrm>
          <a:prstGeom prst="rect">
            <a:avLst/>
          </a:prstGeom>
          <a:noFill/>
          <a:ln>
            <a:noFill/>
          </a:ln>
        </p:spPr>
      </p:pic>
      <p:sp>
        <p:nvSpPr>
          <p:cNvPr id="141" name="Shape 141"/>
          <p:cNvSpPr txBox="1"/>
          <p:nvPr>
            <p:ph type="ctrTitle"/>
          </p:nvPr>
        </p:nvSpPr>
        <p:spPr>
          <a:xfrm>
            <a:off x="685800" y="2143123"/>
            <a:ext cx="7772400" cy="1546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7200">
                <a:latin typeface="Roboto"/>
                <a:ea typeface="Roboto"/>
                <a:cs typeface="Roboto"/>
                <a:sym typeface="Roboto"/>
              </a:rPr>
              <a:t> Jak připojit službu pomocí SAML2 protokolu</a:t>
            </a:r>
            <a:endParaRPr sz="7200"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42" name="Shape 14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90025" y="5675887"/>
            <a:ext cx="2072044" cy="1135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Obsah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7" name="Shape 37"/>
          <p:cNvSpPr txBox="1"/>
          <p:nvPr>
            <p:ph idx="1" type="body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06400" lvl="0" marL="4572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2800"/>
              <a:buFont typeface="Roboto"/>
              <a:buChar char="●"/>
            </a:pPr>
            <a:r>
              <a:rPr lang="en" sz="2800">
                <a:latin typeface="Roboto"/>
                <a:ea typeface="Roboto"/>
                <a:cs typeface="Roboto"/>
                <a:sym typeface="Roboto"/>
              </a:rPr>
              <a:t>Jak připojit SP - SimpleSAMLphp</a:t>
            </a:r>
            <a:endParaRPr sz="2800">
              <a:latin typeface="Roboto"/>
              <a:ea typeface="Roboto"/>
              <a:cs typeface="Roboto"/>
              <a:sym typeface="Roboto"/>
            </a:endParaRPr>
          </a:p>
          <a:p>
            <a:pPr indent="-4064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Roboto"/>
              <a:buChar char="●"/>
            </a:pPr>
            <a:r>
              <a:rPr lang="en" sz="2800">
                <a:latin typeface="Roboto"/>
                <a:ea typeface="Roboto"/>
                <a:cs typeface="Roboto"/>
                <a:sym typeface="Roboto"/>
              </a:rPr>
              <a:t>Jak připojit SP - Shibboleth</a:t>
            </a:r>
            <a:endParaRPr sz="2800">
              <a:latin typeface="Roboto"/>
              <a:ea typeface="Roboto"/>
              <a:cs typeface="Roboto"/>
              <a:sym typeface="Roboto"/>
            </a:endParaRPr>
          </a:p>
          <a:p>
            <a:pPr indent="-4064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Roboto"/>
              <a:buChar char="●"/>
            </a:pPr>
            <a:r>
              <a:rPr lang="en" sz="2800">
                <a:latin typeface="Roboto"/>
                <a:ea typeface="Roboto"/>
                <a:cs typeface="Roboto"/>
                <a:sym typeface="Roboto"/>
              </a:rPr>
              <a:t>Registrace SP k Proxy IdP</a:t>
            </a:r>
            <a:endParaRPr sz="2800">
              <a:latin typeface="Roboto"/>
              <a:ea typeface="Roboto"/>
              <a:cs typeface="Roboto"/>
              <a:sym typeface="Roboto"/>
            </a:endParaRPr>
          </a:p>
          <a:p>
            <a:pPr indent="-4064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Roboto"/>
              <a:buChar char="●"/>
            </a:pPr>
            <a:r>
              <a:rPr lang="en" sz="2800">
                <a:latin typeface="Roboto"/>
                <a:ea typeface="Roboto"/>
                <a:cs typeface="Roboto"/>
                <a:sym typeface="Roboto"/>
              </a:rPr>
              <a:t>Přihlášení uživatele</a:t>
            </a:r>
            <a:endParaRPr sz="2800"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38" name="Shape 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42276" y="348387"/>
            <a:ext cx="944650" cy="10517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SW požadavky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4" name="Shape 44"/>
          <p:cNvSpPr txBox="1"/>
          <p:nvPr>
            <p:ph idx="1" type="body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06400" lvl="0" marL="4572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2800"/>
              <a:buFont typeface="Roboto"/>
              <a:buChar char="●"/>
            </a:pPr>
            <a:r>
              <a:rPr lang="en" sz="2800">
                <a:latin typeface="Roboto"/>
                <a:ea typeface="Roboto"/>
                <a:cs typeface="Roboto"/>
                <a:sym typeface="Roboto"/>
              </a:rPr>
              <a:t>SimpleSAMLphp</a:t>
            </a:r>
            <a:endParaRPr sz="2800">
              <a:latin typeface="Roboto"/>
              <a:ea typeface="Roboto"/>
              <a:cs typeface="Roboto"/>
              <a:sym typeface="Roboto"/>
            </a:endParaRPr>
          </a:p>
          <a:p>
            <a:pPr indent="-4064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Roboto"/>
              <a:buChar char="○"/>
            </a:pPr>
            <a:r>
              <a:rPr lang="en" sz="2800">
                <a:latin typeface="Roboto"/>
                <a:ea typeface="Roboto"/>
                <a:cs typeface="Roboto"/>
                <a:sym typeface="Roboto"/>
              </a:rPr>
              <a:t>Apache</a:t>
            </a:r>
            <a:endParaRPr sz="2800">
              <a:latin typeface="Roboto"/>
              <a:ea typeface="Roboto"/>
              <a:cs typeface="Roboto"/>
              <a:sym typeface="Roboto"/>
            </a:endParaRPr>
          </a:p>
          <a:p>
            <a:pPr indent="-4064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Roboto"/>
              <a:buChar char="○"/>
            </a:pPr>
            <a:r>
              <a:rPr lang="en" sz="2800">
                <a:latin typeface="Roboto"/>
                <a:ea typeface="Roboto"/>
                <a:cs typeface="Roboto"/>
                <a:sym typeface="Roboto"/>
              </a:rPr>
              <a:t>PHP</a:t>
            </a:r>
            <a:endParaRPr sz="2800">
              <a:latin typeface="Roboto"/>
              <a:ea typeface="Roboto"/>
              <a:cs typeface="Roboto"/>
              <a:sym typeface="Roboto"/>
            </a:endParaRPr>
          </a:p>
          <a:p>
            <a:pPr indent="-4064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Roboto"/>
              <a:buChar char="○"/>
            </a:pPr>
            <a:r>
              <a:rPr lang="en" sz="2800">
                <a:latin typeface="Roboto"/>
                <a:ea typeface="Roboto"/>
                <a:cs typeface="Roboto"/>
                <a:sym typeface="Roboto"/>
              </a:rPr>
              <a:t>Composer</a:t>
            </a:r>
            <a:endParaRPr sz="2800">
              <a:latin typeface="Roboto"/>
              <a:ea typeface="Roboto"/>
              <a:cs typeface="Roboto"/>
              <a:sym typeface="Roboto"/>
            </a:endParaRPr>
          </a:p>
          <a:p>
            <a:pPr indent="0" lvl="0" marL="4572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800">
              <a:latin typeface="Roboto"/>
              <a:ea typeface="Roboto"/>
              <a:cs typeface="Roboto"/>
              <a:sym typeface="Roboto"/>
            </a:endParaRPr>
          </a:p>
          <a:p>
            <a:pPr indent="-406400" lvl="0" marL="4572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2800"/>
              <a:buFont typeface="Roboto"/>
              <a:buChar char="●"/>
            </a:pPr>
            <a:r>
              <a:rPr lang="en" sz="2800">
                <a:latin typeface="Roboto"/>
                <a:ea typeface="Roboto"/>
                <a:cs typeface="Roboto"/>
                <a:sym typeface="Roboto"/>
              </a:rPr>
              <a:t>Shibboleth</a:t>
            </a:r>
            <a:endParaRPr sz="2800">
              <a:latin typeface="Roboto"/>
              <a:ea typeface="Roboto"/>
              <a:cs typeface="Roboto"/>
              <a:sym typeface="Roboto"/>
            </a:endParaRPr>
          </a:p>
          <a:p>
            <a:pPr indent="-4064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Roboto"/>
              <a:buChar char="○"/>
            </a:pPr>
            <a:r>
              <a:rPr lang="en" sz="2800">
                <a:latin typeface="Roboto"/>
                <a:ea typeface="Roboto"/>
                <a:cs typeface="Roboto"/>
                <a:sym typeface="Roboto"/>
              </a:rPr>
              <a:t>Apache</a:t>
            </a:r>
            <a:endParaRPr sz="2800"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45" name="Shape 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42276" y="348387"/>
            <a:ext cx="944650" cy="10517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SimpleSAMLphp - instalace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" name="Shape 51"/>
          <p:cNvSpPr txBox="1"/>
          <p:nvPr>
            <p:ph idx="1" type="body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06400" lvl="0" marL="4572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2800"/>
              <a:buFont typeface="Roboto"/>
              <a:buChar char="●"/>
            </a:pPr>
            <a:r>
              <a:rPr lang="en" sz="2800">
                <a:latin typeface="Roboto"/>
                <a:ea typeface="Roboto"/>
                <a:cs typeface="Roboto"/>
                <a:sym typeface="Roboto"/>
              </a:rPr>
              <a:t>Instalace SimpleSAMLphp</a:t>
            </a:r>
            <a:endParaRPr sz="2800">
              <a:latin typeface="Roboto"/>
              <a:ea typeface="Roboto"/>
              <a:cs typeface="Roboto"/>
              <a:sym typeface="Roboto"/>
            </a:endParaRPr>
          </a:p>
          <a:p>
            <a:pPr indent="-4064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Roboto"/>
              <a:buChar char="○"/>
            </a:pPr>
            <a:r>
              <a:rPr lang="en" sz="2800" u="sng">
                <a:solidFill>
                  <a:schemeClr val="hlink"/>
                </a:solidFill>
                <a:latin typeface="Roboto"/>
                <a:ea typeface="Roboto"/>
                <a:cs typeface="Roboto"/>
                <a:sym typeface="Roboto"/>
                <a:hlinkClick r:id="rId3"/>
              </a:rPr>
              <a:t>https://github.com/simplesamlphp/simplesamlphp</a:t>
            </a:r>
            <a:endParaRPr sz="2800">
              <a:latin typeface="Roboto"/>
              <a:ea typeface="Roboto"/>
              <a:cs typeface="Roboto"/>
              <a:sym typeface="Roboto"/>
            </a:endParaRPr>
          </a:p>
          <a:p>
            <a:pPr indent="-4064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Roboto"/>
              <a:buChar char="○"/>
            </a:pPr>
            <a:r>
              <a:rPr lang="en" sz="2800">
                <a:latin typeface="Roboto"/>
                <a:ea typeface="Roboto"/>
                <a:cs typeface="Roboto"/>
                <a:sym typeface="Roboto"/>
              </a:rPr>
              <a:t>Instalace pomocí Composeru:</a:t>
            </a:r>
            <a:endParaRPr sz="2800">
              <a:latin typeface="Roboto"/>
              <a:ea typeface="Roboto"/>
              <a:cs typeface="Roboto"/>
              <a:sym typeface="Roboto"/>
            </a:endParaRPr>
          </a:p>
          <a:p>
            <a:pPr indent="-4064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Roboto"/>
              <a:buChar char="■"/>
            </a:pPr>
            <a:r>
              <a:rPr lang="en" sz="2800" u="sng">
                <a:solidFill>
                  <a:schemeClr val="hlink"/>
                </a:solidFill>
                <a:latin typeface="Roboto"/>
                <a:ea typeface="Roboto"/>
                <a:cs typeface="Roboto"/>
                <a:sym typeface="Roboto"/>
                <a:hlinkClick r:id="rId4"/>
              </a:rPr>
              <a:t>https://getcomposer.org/download/</a:t>
            </a:r>
            <a:endParaRPr sz="2800">
              <a:latin typeface="Roboto"/>
              <a:ea typeface="Roboto"/>
              <a:cs typeface="Roboto"/>
              <a:sym typeface="Roboto"/>
            </a:endParaRPr>
          </a:p>
          <a:p>
            <a:pPr indent="457200" lvl="0" marL="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i="1" lang="en" sz="1800">
                <a:latin typeface="Roboto"/>
                <a:ea typeface="Roboto"/>
                <a:cs typeface="Roboto"/>
                <a:sym typeface="Roboto"/>
              </a:rPr>
              <a:t>php composer.phar install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800"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52" name="Shape 5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742276" y="348387"/>
            <a:ext cx="944650" cy="10517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SimpleSAMLphp - konfigurace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8" name="Shape 58"/>
          <p:cNvSpPr txBox="1"/>
          <p:nvPr>
            <p:ph idx="1" type="body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06400" lvl="0" marL="457200" marR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Roboto"/>
              <a:buChar char="●"/>
            </a:pPr>
            <a:r>
              <a:rPr lang="en" sz="2800">
                <a:latin typeface="Roboto"/>
                <a:ea typeface="Roboto"/>
                <a:cs typeface="Roboto"/>
                <a:sym typeface="Roboto"/>
              </a:rPr>
              <a:t>Vygenerování certifikátů - adresář cert/</a:t>
            </a:r>
            <a:endParaRPr sz="2800">
              <a:latin typeface="Roboto"/>
              <a:ea typeface="Roboto"/>
              <a:cs typeface="Roboto"/>
              <a:sym typeface="Roboto"/>
            </a:endParaRPr>
          </a:p>
          <a:p>
            <a:pPr indent="0" lvl="0" marL="304800" marR="215900" rtl="0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None/>
            </a:pPr>
            <a:r>
              <a:rPr i="1" lang="en" sz="18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openssl req -newkey rsa:2048 -new -x509 -days 3652 -nodes -out saml.crt -keyout saml.pem</a:t>
            </a:r>
            <a:endParaRPr i="1" sz="180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406400" lvl="0" marL="457200" marR="0" rtl="0" algn="l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SzPts val="2800"/>
              <a:buFont typeface="Roboto"/>
              <a:buChar char="●"/>
            </a:pPr>
            <a:r>
              <a:rPr lang="en" sz="2800">
                <a:latin typeface="Roboto"/>
                <a:ea typeface="Roboto"/>
                <a:cs typeface="Roboto"/>
                <a:sym typeface="Roboto"/>
              </a:rPr>
              <a:t>Přidání metadat IdP</a:t>
            </a:r>
            <a:endParaRPr sz="2800">
              <a:latin typeface="Roboto"/>
              <a:ea typeface="Roboto"/>
              <a:cs typeface="Roboto"/>
              <a:sym typeface="Roboto"/>
            </a:endParaRPr>
          </a:p>
          <a:p>
            <a:pPr indent="-4064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Roboto"/>
              <a:buChar char="○"/>
            </a:pPr>
            <a:r>
              <a:rPr lang="en" sz="2800">
                <a:latin typeface="Roboto"/>
                <a:ea typeface="Roboto"/>
                <a:cs typeface="Roboto"/>
                <a:sym typeface="Roboto"/>
              </a:rPr>
              <a:t>Do metadata/saml20-idp-hosted.php vložit metadata Proxy IdP</a:t>
            </a:r>
            <a:endParaRPr sz="2800">
              <a:latin typeface="Roboto"/>
              <a:ea typeface="Roboto"/>
              <a:cs typeface="Roboto"/>
              <a:sym typeface="Roboto"/>
            </a:endParaRPr>
          </a:p>
          <a:p>
            <a:pPr indent="-4064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Roboto"/>
              <a:buChar char="○"/>
            </a:pPr>
            <a:r>
              <a:rPr lang="en" sz="2800">
                <a:latin typeface="Roboto"/>
                <a:ea typeface="Roboto"/>
                <a:cs typeface="Roboto"/>
                <a:sym typeface="Roboto"/>
              </a:rPr>
              <a:t>Metadata dostupná z: </a:t>
            </a:r>
            <a:br>
              <a:rPr lang="en" sz="2800">
                <a:latin typeface="Roboto"/>
                <a:ea typeface="Roboto"/>
                <a:cs typeface="Roboto"/>
                <a:sym typeface="Roboto"/>
              </a:rPr>
            </a:br>
            <a:r>
              <a:rPr lang="en" sz="1800">
                <a:solidFill>
                  <a:srgbClr val="000000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https://login.cesnet.cz/proxy/saml2/idp/metadata.php</a:t>
            </a:r>
            <a:endParaRPr sz="1800">
              <a:solidFill>
                <a:srgbClr val="000000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457200" marR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8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800"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59" name="Shape 5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42276" y="348387"/>
            <a:ext cx="944650" cy="10517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 txBox="1"/>
          <p:nvPr>
            <p:ph idx="1" type="body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06400" lvl="0" marL="457200" marR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Roboto"/>
              <a:buChar char="●"/>
            </a:pPr>
            <a:r>
              <a:rPr lang="en" sz="2800">
                <a:latin typeface="Roboto"/>
                <a:ea typeface="Roboto"/>
                <a:cs typeface="Roboto"/>
                <a:sym typeface="Roboto"/>
              </a:rPr>
              <a:t>Minimální konfigurace - config/authsources.php</a:t>
            </a:r>
            <a:br>
              <a:rPr lang="en" sz="2800">
                <a:latin typeface="Roboto"/>
                <a:ea typeface="Roboto"/>
                <a:cs typeface="Roboto"/>
                <a:sym typeface="Roboto"/>
              </a:rPr>
            </a:br>
            <a:endParaRPr sz="2800"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8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8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5" name="Shape 65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SimpleSAMLphp - konfigurace (2)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66" name="Shape 6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42276" y="348387"/>
            <a:ext cx="944650" cy="1051762"/>
          </a:xfrm>
          <a:prstGeom prst="rect">
            <a:avLst/>
          </a:prstGeom>
          <a:noFill/>
          <a:ln>
            <a:noFill/>
          </a:ln>
        </p:spPr>
      </p:pic>
      <p:pic>
        <p:nvPicPr>
          <p:cNvPr id="67" name="Shape 6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086167" y="2188304"/>
            <a:ext cx="4971674" cy="40581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/>
          <p:nvPr>
            <p:ph idx="1" type="body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06400" lvl="0" marL="457200" marR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Roboto"/>
              <a:buChar char="●"/>
            </a:pPr>
            <a:r>
              <a:rPr lang="en" sz="2800">
                <a:latin typeface="Roboto"/>
                <a:ea typeface="Roboto"/>
                <a:cs typeface="Roboto"/>
                <a:sym typeface="Roboto"/>
              </a:rPr>
              <a:t>Konfigurace Apache2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i="1" lang="en" sz="1800">
                <a:latin typeface="Roboto"/>
                <a:ea typeface="Roboto"/>
                <a:cs typeface="Roboto"/>
                <a:sym typeface="Roboto"/>
              </a:rPr>
              <a:t>         Alias /simplesaml /opt/simplesamlphp/www</a:t>
            </a:r>
            <a:endParaRPr i="1" sz="1800"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i="1" lang="en" sz="1800">
                <a:latin typeface="Roboto"/>
                <a:ea typeface="Roboto"/>
                <a:cs typeface="Roboto"/>
                <a:sym typeface="Roboto"/>
              </a:rPr>
              <a:t>        &lt;Directory /opt/simplesamlphp/www&gt;</a:t>
            </a:r>
            <a:endParaRPr i="1" sz="1800"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i="1" lang="en" sz="1800">
                <a:latin typeface="Roboto"/>
                <a:ea typeface="Roboto"/>
                <a:cs typeface="Roboto"/>
                <a:sym typeface="Roboto"/>
              </a:rPr>
              <a:t>                Require all granted</a:t>
            </a:r>
            <a:endParaRPr i="1" sz="1800"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i="1" lang="en" sz="1800">
                <a:latin typeface="Roboto"/>
                <a:ea typeface="Roboto"/>
                <a:cs typeface="Roboto"/>
                <a:sym typeface="Roboto"/>
              </a:rPr>
              <a:t>        &lt;/Directory&gt;</a:t>
            </a:r>
            <a:endParaRPr i="1" sz="1800"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br>
              <a:rPr lang="en" sz="2800">
                <a:latin typeface="Roboto"/>
                <a:ea typeface="Roboto"/>
                <a:cs typeface="Roboto"/>
                <a:sym typeface="Roboto"/>
              </a:rPr>
            </a:br>
            <a:endParaRPr sz="2800"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8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8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3" name="Shape 7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SimpleSAMLphp - konfigurace (3)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74" name="Shape 7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42276" y="348387"/>
            <a:ext cx="944650" cy="10517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/>
          <p:nvPr>
            <p:ph idx="1" type="body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br>
              <a:rPr lang="en" sz="2800">
                <a:latin typeface="Roboto"/>
                <a:ea typeface="Roboto"/>
                <a:cs typeface="Roboto"/>
                <a:sym typeface="Roboto"/>
              </a:rPr>
            </a:br>
            <a:endParaRPr sz="2800"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8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8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0" name="Shape 80"/>
          <p:cNvSpPr txBox="1"/>
          <p:nvPr>
            <p:ph type="title"/>
          </p:nvPr>
        </p:nvSpPr>
        <p:spPr>
          <a:xfrm>
            <a:off x="248325" y="302763"/>
            <a:ext cx="8229600" cy="114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SimpleSAMLphp - ukázkové SP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81" name="Shape 8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42276" y="348387"/>
            <a:ext cx="944650" cy="1051762"/>
          </a:xfrm>
          <a:prstGeom prst="rect">
            <a:avLst/>
          </a:prstGeom>
          <a:noFill/>
          <a:ln>
            <a:noFill/>
          </a:ln>
        </p:spPr>
      </p:pic>
      <p:pic>
        <p:nvPicPr>
          <p:cNvPr id="82" name="Shape 82"/>
          <p:cNvPicPr preferRelativeResize="0"/>
          <p:nvPr/>
        </p:nvPicPr>
        <p:blipFill rotWithShape="1">
          <a:blip r:embed="rId4">
            <a:alphaModFix/>
          </a:blip>
          <a:srcRect b="0" l="0" r="2505" t="0"/>
          <a:stretch/>
        </p:blipFill>
        <p:spPr>
          <a:xfrm>
            <a:off x="0" y="1925472"/>
            <a:ext cx="9144002" cy="351595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Shibboleth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 - instalace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8" name="Shape 88"/>
          <p:cNvSpPr txBox="1"/>
          <p:nvPr>
            <p:ph idx="1" type="body"/>
          </p:nvPr>
        </p:nvSpPr>
        <p:spPr>
          <a:xfrm>
            <a:off x="505225" y="1249600"/>
            <a:ext cx="8229600" cy="496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06400" lvl="0" marL="4572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2800"/>
              <a:buFont typeface="Roboto"/>
              <a:buChar char="●"/>
            </a:pPr>
            <a:r>
              <a:rPr lang="en" sz="2800">
                <a:latin typeface="Roboto"/>
                <a:ea typeface="Roboto"/>
                <a:cs typeface="Roboto"/>
                <a:sym typeface="Roboto"/>
              </a:rPr>
              <a:t>Instalace Shibboleth (Debian)</a:t>
            </a:r>
            <a:br>
              <a:rPr lang="en" sz="2800">
                <a:latin typeface="Roboto"/>
                <a:ea typeface="Roboto"/>
                <a:cs typeface="Roboto"/>
                <a:sym typeface="Roboto"/>
              </a:rPr>
            </a:br>
            <a:r>
              <a:rPr i="1" lang="en" sz="1800">
                <a:latin typeface="Roboto"/>
                <a:ea typeface="Roboto"/>
                <a:cs typeface="Roboto"/>
                <a:sym typeface="Roboto"/>
              </a:rPr>
              <a:t>echo 'deb http://pkg.switch.ch/switchaai/debian jessie main' &gt;       /etc/apt/sources.list.d/SWITCHaai-swdistrib.list</a:t>
            </a:r>
            <a:br>
              <a:rPr i="1" lang="en" sz="1800">
                <a:latin typeface="Roboto"/>
                <a:ea typeface="Roboto"/>
                <a:cs typeface="Roboto"/>
                <a:sym typeface="Roboto"/>
              </a:rPr>
            </a:br>
            <a:r>
              <a:rPr i="1" lang="en" sz="1800">
                <a:latin typeface="Roboto"/>
                <a:ea typeface="Roboto"/>
                <a:cs typeface="Roboto"/>
                <a:sym typeface="Roboto"/>
              </a:rPr>
              <a:t>curl -O http://pkg.switch.ch/switchaai/SWITCHaai-swdistrib.asc</a:t>
            </a:r>
            <a:br>
              <a:rPr i="1" lang="en" sz="1800">
                <a:latin typeface="Roboto"/>
                <a:ea typeface="Roboto"/>
                <a:cs typeface="Roboto"/>
                <a:sym typeface="Roboto"/>
              </a:rPr>
            </a:br>
            <a:r>
              <a:rPr i="1" lang="en" sz="1800">
                <a:latin typeface="Roboto"/>
                <a:ea typeface="Roboto"/>
                <a:cs typeface="Roboto"/>
                <a:sym typeface="Roboto"/>
              </a:rPr>
              <a:t>apt-key add SWITCHaai-swdistrib.asc</a:t>
            </a:r>
            <a:br>
              <a:rPr i="1" lang="en" sz="1800">
                <a:latin typeface="Roboto"/>
                <a:ea typeface="Roboto"/>
                <a:cs typeface="Roboto"/>
                <a:sym typeface="Roboto"/>
              </a:rPr>
            </a:br>
            <a:r>
              <a:rPr i="1" lang="en" sz="1800">
                <a:latin typeface="Roboto"/>
                <a:ea typeface="Roboto"/>
                <a:cs typeface="Roboto"/>
                <a:sym typeface="Roboto"/>
              </a:rPr>
              <a:t>apt-get update</a:t>
            </a:r>
            <a:br>
              <a:rPr i="1" lang="en" sz="1800">
                <a:latin typeface="Roboto"/>
                <a:ea typeface="Roboto"/>
                <a:cs typeface="Roboto"/>
                <a:sym typeface="Roboto"/>
              </a:rPr>
            </a:br>
            <a:r>
              <a:rPr i="1" lang="en" sz="1800">
                <a:latin typeface="Roboto"/>
                <a:ea typeface="Roboto"/>
                <a:cs typeface="Roboto"/>
                <a:sym typeface="Roboto"/>
              </a:rPr>
              <a:t>apt-get install --install-recommends shibboleth</a:t>
            </a:r>
            <a:endParaRPr i="1" sz="1800">
              <a:latin typeface="Roboto"/>
              <a:ea typeface="Roboto"/>
              <a:cs typeface="Roboto"/>
              <a:sym typeface="Roboto"/>
            </a:endParaRPr>
          </a:p>
          <a:p>
            <a:pPr indent="-4064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Roboto"/>
              <a:buChar char="●"/>
            </a:pPr>
            <a:r>
              <a:rPr lang="en" sz="2800">
                <a:latin typeface="Roboto"/>
                <a:ea typeface="Roboto"/>
                <a:cs typeface="Roboto"/>
                <a:sym typeface="Roboto"/>
              </a:rPr>
              <a:t>Vygenerování certifikátu</a:t>
            </a:r>
            <a:endParaRPr sz="2800">
              <a:latin typeface="Roboto"/>
              <a:ea typeface="Roboto"/>
              <a:cs typeface="Roboto"/>
              <a:sym typeface="Roboto"/>
            </a:endParaRPr>
          </a:p>
          <a:p>
            <a:pPr indent="-4064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Roboto"/>
              <a:buChar char="○"/>
            </a:pPr>
            <a:r>
              <a:rPr lang="en" sz="2800">
                <a:latin typeface="Roboto"/>
                <a:ea typeface="Roboto"/>
                <a:cs typeface="Roboto"/>
                <a:sym typeface="Roboto"/>
              </a:rPr>
              <a:t>V /etc/shibboleth pomocí </a:t>
            </a:r>
            <a:r>
              <a:rPr i="1" lang="en" sz="2800">
                <a:latin typeface="Roboto"/>
                <a:ea typeface="Roboto"/>
                <a:cs typeface="Roboto"/>
                <a:sym typeface="Roboto"/>
              </a:rPr>
              <a:t>shib-keygen</a:t>
            </a:r>
            <a:endParaRPr sz="1400">
              <a:latin typeface="Roboto"/>
              <a:ea typeface="Roboto"/>
              <a:cs typeface="Roboto"/>
              <a:sym typeface="Roboto"/>
            </a:endParaRPr>
          </a:p>
          <a:p>
            <a:pPr indent="0" lvl="0" marL="4572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8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800"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89" name="Shape 8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42276" y="348387"/>
            <a:ext cx="944650" cy="10517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