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  <p:embeddedFont>
      <p:font typeface="Roboto Mon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Mono-bold.fntdata"/><Relationship Id="rId25" Type="http://schemas.openxmlformats.org/officeDocument/2006/relationships/font" Target="fonts/RobotoMono-regular.fntdata"/><Relationship Id="rId28" Type="http://schemas.openxmlformats.org/officeDocument/2006/relationships/font" Target="fonts/RobotoMono-boldItalic.fntdata"/><Relationship Id="rId27" Type="http://schemas.openxmlformats.org/officeDocument/2006/relationships/font" Target="fonts/RobotoMon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3786738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pic>
        <p:nvPicPr>
          <p:cNvPr id="14" name="Shape 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8" name="Shape 18"/>
          <p:cNvSpPr txBox="1"/>
          <p:nvPr>
            <p:ph idx="2" type="body"/>
          </p:nvPr>
        </p:nvSpPr>
        <p:spPr>
          <a:xfrm>
            <a:off x="4692274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pic>
        <p:nvPicPr>
          <p:cNvPr id="19" name="Shape 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2" name="Shape 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hape 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1.gif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github.com/zmartzone/mod_auth_openidc/releases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login.cesnet.cz/oidc/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github.com/IdentityModel/oidc-client-j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7200">
                <a:latin typeface="Roboto"/>
                <a:ea typeface="Roboto"/>
                <a:cs typeface="Roboto"/>
                <a:sym typeface="Roboto"/>
              </a:rPr>
              <a:t> Jak připojit službu přes OIDC</a:t>
            </a:r>
            <a:endParaRPr sz="72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0" name="Shape 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200" y="244100"/>
            <a:ext cx="1019825" cy="113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/>
          <p:nvPr>
            <p:ph idx="1" type="subTitle"/>
          </p:nvPr>
        </p:nvSpPr>
        <p:spPr>
          <a:xfrm>
            <a:off x="685800" y="3786738"/>
            <a:ext cx="77724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Martin Kuba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makub@cesnet.cz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Callback URL</a:t>
            </a:r>
            <a:endParaRPr/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70050"/>
            <a:ext cx="9096276" cy="45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Minimální client v JavaScriptu</a:t>
            </a:r>
            <a:endParaRPr/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801025"/>
            <a:ext cx="9144001" cy="47777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Vlastní implementace</a:t>
            </a:r>
            <a:endParaRPr/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57200" y="1600200"/>
            <a:ext cx="84861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vlastní implementace je snadná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přihlášení ve 3 krocích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autentizace uživatele a získání access code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výměna access code a client_secret za access token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výměna access token za user claims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nejdříve musí </a:t>
            </a:r>
            <a:r>
              <a:rPr lang="cs"/>
              <a:t>zjistit z </a:t>
            </a:r>
            <a:r>
              <a:rPr lang="cs" sz="2400">
                <a:latin typeface="Roboto Mono"/>
                <a:ea typeface="Roboto Mono"/>
                <a:cs typeface="Roboto Mono"/>
                <a:sym typeface="Roboto Mono"/>
              </a:rPr>
              <a:t>/.well-known/openid-configuration</a:t>
            </a:r>
            <a:r>
              <a:rPr lang="cs"/>
              <a:t> URL pro 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authorization endpoint 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token endpoint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userInfo endpoint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vlastní implementace - 1. krok</a:t>
            </a:r>
            <a:endParaRPr/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457200" y="1600200"/>
            <a:ext cx="83703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přeposlat browser na authorization endpoint</a:t>
            </a:r>
            <a:endParaRPr/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cs"/>
              <a:t>https://login.cesnet.cz/oidc/authorize?</a:t>
            </a:r>
            <a:endParaRPr/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cs"/>
              <a:t> response_type=code   </a:t>
            </a:r>
            <a:endParaRPr/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cs"/>
              <a:t> &amp;scope=openid+email+profile+address+phone</a:t>
            </a:r>
            <a:endParaRPr/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cs"/>
              <a:t> &amp;client_id=</a:t>
            </a:r>
            <a:r>
              <a:rPr lang="cs">
                <a:solidFill>
                  <a:srgbClr val="999999"/>
                </a:solidFill>
              </a:rPr>
              <a:t>&lt;client_id&gt;</a:t>
            </a:r>
            <a:endParaRPr>
              <a:solidFill>
                <a:srgbClr val="999999"/>
              </a:solidFill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cs"/>
              <a:t> &amp;redirect_uri=</a:t>
            </a:r>
            <a:r>
              <a:rPr lang="cs">
                <a:solidFill>
                  <a:srgbClr val="999999"/>
                </a:solidFill>
              </a:rPr>
              <a:t>&lt;kam se má vrátit&gt;</a:t>
            </a:r>
            <a:endParaRPr>
              <a:solidFill>
                <a:srgbClr val="999999"/>
              </a:solidFill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rPr lang="cs"/>
              <a:t> &amp;state=</a:t>
            </a:r>
            <a:r>
              <a:rPr lang="cs">
                <a:solidFill>
                  <a:srgbClr val="999999"/>
                </a:solidFill>
              </a:rPr>
              <a:t>&lt;náhodná hodnota proti XSRF útoku&gt;</a:t>
            </a:r>
            <a:endParaRPr>
              <a:solidFill>
                <a:srgbClr val="999999"/>
              </a:solidFill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vlastní implemetace - 2. krok</a:t>
            </a:r>
            <a:endParaRPr/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OP vrátí browser na URL specifikované v 1. kroku v parametru redirect_uri a přidá dva parametry - </a:t>
            </a:r>
            <a:r>
              <a:rPr b="1" lang="cs"/>
              <a:t>state</a:t>
            </a:r>
            <a:r>
              <a:rPr lang="cs"/>
              <a:t> a </a:t>
            </a:r>
            <a:r>
              <a:rPr b="1" lang="cs"/>
              <a:t>code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client musí ověřit, že obdržená hodnota state se rovná hodnotě state zaslané v 1. kroku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udělá HTTP x-www-form-urlencoded POST požadavek na token endpoint a zašle mu 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s" sz="2000">
                <a:latin typeface="Roboto Mono"/>
                <a:ea typeface="Roboto Mono"/>
                <a:cs typeface="Roboto Mono"/>
                <a:sym typeface="Roboto Mono"/>
              </a:rPr>
              <a:t>grant_type=authorization_code&amp;code=</a:t>
            </a:r>
            <a:r>
              <a:rPr lang="cs" sz="2000">
                <a:solidFill>
                  <a:srgbClr val="B7B7B7"/>
                </a:solidFill>
                <a:latin typeface="Roboto Mono"/>
                <a:ea typeface="Roboto Mono"/>
                <a:cs typeface="Roboto Mono"/>
                <a:sym typeface="Roboto Mono"/>
              </a:rPr>
              <a:t>&lt;hodnota code&gt;</a:t>
            </a:r>
            <a:endParaRPr sz="2000">
              <a:solidFill>
                <a:srgbClr val="B7B7B7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s" sz="2000">
                <a:latin typeface="Roboto Mono"/>
                <a:ea typeface="Roboto Mono"/>
                <a:cs typeface="Roboto Mono"/>
                <a:sym typeface="Roboto Mono"/>
              </a:rPr>
              <a:t>&amp;redirect_uri=</a:t>
            </a:r>
            <a:r>
              <a:rPr lang="cs" sz="2000">
                <a:solidFill>
                  <a:srgbClr val="B7B7B7"/>
                </a:solidFill>
                <a:latin typeface="Roboto Mono"/>
                <a:ea typeface="Roboto Mono"/>
                <a:cs typeface="Roboto Mono"/>
                <a:sym typeface="Roboto Mono"/>
              </a:rPr>
              <a:t>&lt;hodnota z 1. kroku&gt;</a:t>
            </a:r>
            <a:endParaRPr sz="2000">
              <a:solidFill>
                <a:srgbClr val="B7B7B7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cs" sz="2000">
                <a:latin typeface="Roboto Mono"/>
                <a:ea typeface="Roboto Mono"/>
                <a:cs typeface="Roboto Mono"/>
                <a:sym typeface="Roboto Mono"/>
              </a:rPr>
              <a:t>&amp;client_id=</a:t>
            </a:r>
            <a:r>
              <a:rPr lang="cs" sz="2000">
                <a:solidFill>
                  <a:srgbClr val="B7B7B7"/>
                </a:solidFill>
                <a:latin typeface="Roboto Mono"/>
                <a:ea typeface="Roboto Mono"/>
                <a:cs typeface="Roboto Mono"/>
                <a:sym typeface="Roboto Mono"/>
              </a:rPr>
              <a:t>&lt;client_id&gt;</a:t>
            </a:r>
            <a:r>
              <a:rPr lang="cs" sz="2000">
                <a:latin typeface="Roboto Mono"/>
                <a:ea typeface="Roboto Mono"/>
                <a:cs typeface="Roboto Mono"/>
                <a:sym typeface="Roboto Mono"/>
              </a:rPr>
              <a:t>&amp;client_secret=</a:t>
            </a:r>
            <a:r>
              <a:rPr lang="cs" sz="2000">
                <a:solidFill>
                  <a:srgbClr val="B7B7B7"/>
                </a:solidFill>
                <a:latin typeface="Roboto Mono"/>
                <a:ea typeface="Roboto Mono"/>
                <a:cs typeface="Roboto Mono"/>
                <a:sym typeface="Roboto Mono"/>
              </a:rPr>
              <a:t>&lt;client_secret&gt;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vlastní implementace - 3. krok</a:t>
            </a:r>
            <a:endParaRPr/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457200" y="1600200"/>
            <a:ext cx="85479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token endpoint vrátí JSON zprávu, v níž je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v </a:t>
            </a:r>
            <a:r>
              <a:rPr b="1" lang="cs"/>
              <a:t>access_token</a:t>
            </a:r>
            <a:r>
              <a:rPr lang="cs"/>
              <a:t> hodnota access tokenu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v </a:t>
            </a:r>
            <a:r>
              <a:rPr b="1" lang="cs"/>
              <a:t>expires_in</a:t>
            </a:r>
            <a:r>
              <a:rPr lang="cs"/>
              <a:t> délka doby platnosti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v </a:t>
            </a:r>
            <a:r>
              <a:rPr b="1" lang="cs"/>
              <a:t>scope</a:t>
            </a:r>
            <a:r>
              <a:rPr lang="cs"/>
              <a:t> seznam schválených scopes, pokud se liší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v </a:t>
            </a:r>
            <a:r>
              <a:rPr b="1" lang="cs"/>
              <a:t>id_token</a:t>
            </a:r>
            <a:r>
              <a:rPr lang="cs"/>
              <a:t> hodnota id_tokenu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client udělá HTTP požadavek na userInfo endpoint s HTTP hlavičkou</a:t>
            </a:r>
            <a:endParaRPr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s">
                <a:latin typeface="Roboto Mono"/>
                <a:ea typeface="Roboto Mono"/>
                <a:cs typeface="Roboto Mono"/>
                <a:sym typeface="Roboto Mono"/>
              </a:rPr>
              <a:t>Authorization: Bearer </a:t>
            </a:r>
            <a:r>
              <a:rPr lang="cs">
                <a:solidFill>
                  <a:srgbClr val="B7B7B7"/>
                </a:solidFill>
                <a:latin typeface="Roboto Mono"/>
                <a:ea typeface="Roboto Mono"/>
                <a:cs typeface="Roboto Mono"/>
                <a:sym typeface="Roboto Mono"/>
              </a:rPr>
              <a:t>&lt;access_token&gt;</a:t>
            </a:r>
            <a:endParaRPr>
              <a:solidFill>
                <a:srgbClr val="B7B7B7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zpátky dostane JSON zprávu s user claims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" type="subTitle"/>
          </p:nvPr>
        </p:nvSpPr>
        <p:spPr>
          <a:xfrm>
            <a:off x="685800" y="3786738"/>
            <a:ext cx="77724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Děkuji za pozornost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Martin Kuba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makub@cesnet.cz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cerit-sc-logo.png" id="124" name="Shape 124"/>
          <p:cNvPicPr preferRelativeResize="0"/>
          <p:nvPr/>
        </p:nvPicPr>
        <p:blipFill rotWithShape="1">
          <a:blip r:embed="rId3">
            <a:alphaModFix/>
          </a:blip>
          <a:srcRect b="0" l="6364" r="34811" t="0"/>
          <a:stretch/>
        </p:blipFill>
        <p:spPr>
          <a:xfrm>
            <a:off x="7531850" y="5781675"/>
            <a:ext cx="144552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025" y="180375"/>
            <a:ext cx="1019825" cy="113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0025" y="5675887"/>
            <a:ext cx="2072044" cy="113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Obsah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cs" sz="2800">
                <a:latin typeface="Roboto"/>
                <a:ea typeface="Roboto"/>
                <a:cs typeface="Roboto"/>
                <a:sym typeface="Roboto"/>
              </a:rPr>
              <a:t>webová služba na serveru (Apache mod_auth_openidc)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cs" sz="2800">
                <a:latin typeface="Roboto"/>
                <a:ea typeface="Roboto"/>
                <a:cs typeface="Roboto"/>
                <a:sym typeface="Roboto"/>
              </a:rPr>
              <a:t>JavaScriptový client v prohlížeči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cs" sz="2800">
                <a:latin typeface="Roboto"/>
                <a:ea typeface="Roboto"/>
                <a:cs typeface="Roboto"/>
                <a:sym typeface="Roboto"/>
              </a:rPr>
              <a:t>vlastní implementace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8" name="Shape 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Webová služba na serveru</a:t>
            </a:r>
            <a:endParaRPr/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87675" y="1600200"/>
            <a:ext cx="90564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instalace Apache mod_auth_openidc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v Debian 9 je verze 2.1.6, v Debian testing 2.3.3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nainstalovat nejnovější z </a:t>
            </a:r>
            <a:r>
              <a:rPr lang="cs" u="sng">
                <a:solidFill>
                  <a:schemeClr val="hlink"/>
                </a:solidFill>
                <a:hlinkClick r:id="rId3"/>
              </a:rPr>
              <a:t>https://github.com/zmartzone/mod_auth_openidc/releases/</a:t>
            </a:r>
            <a:endParaRPr/>
          </a:p>
          <a:p>
            <a:pPr indent="0" lvl="0" marL="0" marR="215900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0000"/>
              </a:solidFill>
              <a:highlight>
                <a:srgbClr val="FAFAFA"/>
              </a:highlight>
            </a:endParaRPr>
          </a:p>
          <a:p>
            <a:pPr indent="0" lvl="0" marL="0" marR="215900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000000"/>
                </a:solidFill>
                <a:highlight>
                  <a:srgbClr val="FAFAFA"/>
                </a:highlight>
              </a:rPr>
              <a:t>apt install libjansson4 libhiredis0.13</a:t>
            </a:r>
            <a:br>
              <a:rPr lang="cs" sz="1000">
                <a:solidFill>
                  <a:srgbClr val="000000"/>
                </a:solidFill>
                <a:highlight>
                  <a:srgbClr val="FAFAFA"/>
                </a:highlight>
              </a:rPr>
            </a:br>
            <a:r>
              <a:rPr lang="cs" sz="1000">
                <a:solidFill>
                  <a:srgbClr val="000000"/>
                </a:solidFill>
                <a:highlight>
                  <a:srgbClr val="FAFAFA"/>
                </a:highlight>
              </a:rPr>
              <a:t>wget https://github.com/zmartzone/mod_auth_openidc/releases/download/v2.3.0/libcjose0_0.5.1-1.stretch.1_amd64.deb</a:t>
            </a:r>
            <a:br>
              <a:rPr lang="cs" sz="1000">
                <a:solidFill>
                  <a:srgbClr val="000000"/>
                </a:solidFill>
                <a:highlight>
                  <a:srgbClr val="FAFAFA"/>
                </a:highlight>
              </a:rPr>
            </a:br>
            <a:r>
              <a:rPr lang="cs" sz="1000">
                <a:solidFill>
                  <a:srgbClr val="000000"/>
                </a:solidFill>
                <a:highlight>
                  <a:srgbClr val="FAFAFA"/>
                </a:highlight>
              </a:rPr>
              <a:t>wget https://github.com/zmartzone/mod_auth_openidc/releases/download/v2.3.3/libapache2-mod-auth-openidc_2.3.3-1.stretch.1_amd64.deb</a:t>
            </a:r>
            <a:br>
              <a:rPr lang="cs" sz="1000">
                <a:solidFill>
                  <a:srgbClr val="000000"/>
                </a:solidFill>
                <a:highlight>
                  <a:srgbClr val="FAFAFA"/>
                </a:highlight>
              </a:rPr>
            </a:br>
            <a:r>
              <a:rPr lang="cs" sz="1000">
                <a:solidFill>
                  <a:srgbClr val="000000"/>
                </a:solidFill>
                <a:highlight>
                  <a:srgbClr val="FAFAFA"/>
                </a:highlight>
              </a:rPr>
              <a:t>dpkg -i libcjose0_0.5.1-1.stretch.1_amd64.deb libapache2-mod-auth-openidc_2.3.3-1.stretch.1_amd64.deb</a:t>
            </a:r>
            <a:endParaRPr sz="1000">
              <a:solidFill>
                <a:srgbClr val="000000"/>
              </a:solidFill>
              <a:highlight>
                <a:srgbClr val="FAFAFA"/>
              </a:highlight>
            </a:endParaRPr>
          </a:p>
          <a:p>
            <a:pPr indent="0" lvl="0" marL="0" marR="215900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000000"/>
                </a:solidFill>
                <a:highlight>
                  <a:srgbClr val="FAFAFA"/>
                </a:highlight>
              </a:rPr>
              <a:t>a2enmod auth_openidc</a:t>
            </a:r>
            <a:endParaRPr sz="1000">
              <a:solidFill>
                <a:srgbClr val="000000"/>
              </a:solidFill>
              <a:highlight>
                <a:srgbClr val="FAFAFA"/>
              </a:highlight>
            </a:endParaRPr>
          </a:p>
          <a:p>
            <a:pPr indent="0" lvl="0" marL="0" rtl="0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Registrace clienta v MITREid</a:t>
            </a:r>
            <a:endParaRPr/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457200" y="1600200"/>
            <a:ext cx="84969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navštívit </a:t>
            </a:r>
            <a:r>
              <a:rPr lang="cs" u="sng">
                <a:solidFill>
                  <a:schemeClr val="hlink"/>
                </a:solidFill>
                <a:hlinkClick r:id="rId3"/>
              </a:rPr>
              <a:t>https://login.cesnet.cz/oidc/</a:t>
            </a:r>
            <a:endParaRPr/>
          </a:p>
          <a:p>
            <a:pPr indent="-419100" lvl="0" marL="45720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vybrat v menu Self-service Client Registration</a:t>
            </a:r>
            <a:endParaRPr/>
          </a:p>
        </p:txBody>
      </p:sp>
      <p:pic>
        <p:nvPicPr>
          <p:cNvPr id="51" name="Shape 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450" y="2720300"/>
            <a:ext cx="7813700" cy="4137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/>
              <a:t>Registrace clienta v MITREid (2)</a:t>
            </a:r>
            <a:endParaRPr/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v záložce Main zadat v „Redirect URIs“ URL končící na </a:t>
            </a:r>
            <a:r>
              <a:rPr lang="cs">
                <a:latin typeface="Roboto Mono"/>
                <a:ea typeface="Roboto Mono"/>
                <a:cs typeface="Roboto Mono"/>
                <a:sym typeface="Roboto Mono"/>
              </a:rPr>
              <a:t>/oauth2callback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v záložce Access 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zvolit potřebné scopes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v „Grant Types“ zvolit „authorization code“</a:t>
            </a:r>
            <a:endParaRPr/>
          </a:p>
          <a:p>
            <a:pPr indent="-419100" lvl="0" marL="45720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uložit a poznamenat si Client Id a Client Secret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Konfigurace v Apache</a:t>
            </a:r>
            <a:endParaRPr/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254950" y="1600200"/>
            <a:ext cx="876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OIDCProviderMetadataURL https://login.cesnet.cz/oidc/.well-known/openid-configuration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OIDCProviderMetadataRefreshInterval </a:t>
            </a:r>
            <a:r>
              <a:rPr lang="cs" sz="1400">
                <a:solidFill>
                  <a:srgbClr val="FF00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3600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OIDCClientID b2bc0708-ec82-418b-a727-42526a99f29c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OIDCClientSecret Eowd2VeXuJ88eFpaEowd2VeXuJ88eFpaEowd2VeXuJ88eFpa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OIDCScope </a:t>
            </a:r>
            <a:r>
              <a:rPr lang="cs" sz="1400">
                <a:solidFill>
                  <a:srgbClr val="7F007F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"openid email profile address phone"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OIDCRedirectURI /oauth2callback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OIDCCryptoPassphrase randompassword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&lt;</a:t>
            </a:r>
            <a:r>
              <a:rPr b="1"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Location</a:t>
            </a: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/oauth2callback&gt;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   </a:t>
            </a:r>
            <a:r>
              <a:rPr i="1" lang="cs" sz="1400">
                <a:solidFill>
                  <a:srgbClr val="ADADAD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#non-existent location for returning from OIDC server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   </a:t>
            </a:r>
            <a:r>
              <a:rPr lang="cs" sz="1400">
                <a:solidFill>
                  <a:srgbClr val="00007F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AuthType</a:t>
            </a: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openid-connect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   </a:t>
            </a:r>
            <a:r>
              <a:rPr lang="cs" sz="1400">
                <a:solidFill>
                  <a:srgbClr val="00007F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Require</a:t>
            </a: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valid-</a:t>
            </a:r>
            <a:r>
              <a:rPr lang="cs" sz="1400">
                <a:solidFill>
                  <a:srgbClr val="00007F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user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&lt;/</a:t>
            </a:r>
            <a:r>
              <a:rPr b="1"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Location</a:t>
            </a: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&gt;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&lt;</a:t>
            </a:r>
            <a:r>
              <a:rPr b="1"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Location</a:t>
            </a: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/cgi-bin/&gt;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   </a:t>
            </a:r>
            <a:r>
              <a:rPr i="1" lang="cs" sz="1400">
                <a:solidFill>
                  <a:srgbClr val="ADADAD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#actually protected URLs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   </a:t>
            </a:r>
            <a:r>
              <a:rPr lang="cs" sz="1400">
                <a:solidFill>
                  <a:srgbClr val="00007F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AuthType</a:t>
            </a: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openid-connect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   </a:t>
            </a:r>
            <a:r>
              <a:rPr lang="cs" sz="1400">
                <a:solidFill>
                  <a:srgbClr val="00007F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Require</a:t>
            </a: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valid-</a:t>
            </a:r>
            <a:r>
              <a:rPr lang="cs" sz="1400">
                <a:solidFill>
                  <a:srgbClr val="00007F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user</a:t>
            </a:r>
            <a:b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&lt;/</a:t>
            </a:r>
            <a:r>
              <a:rPr b="1"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Location</a:t>
            </a:r>
            <a:r>
              <a:rPr lang="cs" sz="14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&gt;</a:t>
            </a:r>
            <a:endParaRPr sz="1400">
              <a:highlight>
                <a:srgbClr val="F9F9F9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Přihlášení uživatele</a:t>
            </a:r>
            <a:endParaRPr/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57200" y="141765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navštíví chráněné URL </a:t>
            </a:r>
            <a:endParaRPr/>
          </a:p>
          <a:p>
            <a:pPr indent="-419100" lvl="0" marL="45720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schválí požadované scopes</a:t>
            </a:r>
            <a:endParaRPr/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5175" y="2676627"/>
            <a:ext cx="5830425" cy="4181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Data v CGI proměnných</a:t>
            </a:r>
            <a:endParaRPr/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OIDC_CLAIM_address={"formatted": "ÚVT MU\r\nŠumavská 15\r\nBrno"}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OIDC_CLAIM_aud=b2bc0708-ec82-418b-a727-42526a99f29c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OIDC_CLAIM_auth_time=1520005304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OIDC_CLAIM_email=makub@ics.muni.cz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OIDC_CLAIM_exp=1520006218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OIDC_CLAIM_family_name=Kuba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OIDC_CLAIM_given_name=Martin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OIDC_CLAIM_iat=1520005618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OIDC_CLAIM_iss=https://login.cesnet.cz/oidc/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OIDC_CLAIM_jti=b2ebe1d9-aee9-43e0-bf29-4da7f44909b8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OIDC_CLAIM_kid=rsa1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OIDC_CLAIM_locale=cs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OIDC_CLAIM_name=RNDr. Martin Kuba Ph.D.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OIDC_CLAIM_nonce=XJXVq7RGdFugP7mCZgC0TeArNT4-qyeiKSxFhDE546s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OIDC_CLAIM_phone_number=+420549494240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OIDC_CLAIM_preferred_username=makub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OIDC_CLAIM_sub=3e65bd2aa4c818bd3579023939b546b69e1b75ee@einfra.cesnet.cz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>
                <a:latin typeface="Roboto Mono"/>
                <a:ea typeface="Roboto Mono"/>
                <a:cs typeface="Roboto Mono"/>
                <a:sym typeface="Roboto Mono"/>
              </a:rPr>
              <a:t>OIDC_CLAIM_zoneinfo=Europe/Prague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JavaScriptový client</a:t>
            </a:r>
            <a:endParaRPr/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1600200"/>
            <a:ext cx="84162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pokud volá Resource Server jiný než userInfo, je třeba řešit CORS hlavičky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certifikovaná knihovna je oidc-client-js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 u="sng">
                <a:solidFill>
                  <a:schemeClr val="hlink"/>
                </a:solidFill>
                <a:hlinkClick r:id="rId3"/>
              </a:rPr>
              <a:t>https://github.com/IdentityModel/oidc-client-js/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běží v prohlížeči, nemůže chránit client_secret -&gt; implicit grant flow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registrace je stejná, jen v „Grant Types“ zvolit „implicit“ a není potřeba Client Secret</a:t>
            </a:r>
            <a:endParaRPr/>
          </a:p>
          <a:p>
            <a:pPr indent="-419100" lvl="0" marL="45720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v „Redirect URI(s)“ zadat URL pro callback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