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15" name="Shape 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42276" y="261290"/>
            <a:ext cx="708488" cy="7888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21" name="Shape 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42276" y="261290"/>
            <a:ext cx="708488" cy="78882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" name="Shape 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42276" y="261290"/>
            <a:ext cx="708488" cy="7888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42276" y="261290"/>
            <a:ext cx="708488" cy="78882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Proxy IdP v CESNET eInfrastruktuře</a:t>
            </a:r>
            <a:endParaRPr/>
          </a:p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75" y="3893212"/>
            <a:ext cx="2072044" cy="11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Vlastnosti Proxy IdP #2</a:t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Char char="●"/>
            </a:pPr>
            <a:r>
              <a:rPr lang="cs" sz="2100"/>
              <a:t>Kategorizace uživatelů</a:t>
            </a:r>
            <a:endParaRPr sz="2100"/>
          </a:p>
          <a:p>
            <a: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např. kategorie akademický pracovník se musí řešit na každém SP zvlášť</a:t>
            </a:r>
            <a:endParaRPr sz="1500"/>
          </a:p>
          <a:p>
            <a: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Řešení: centrálně v Perunovi, distribuce přes Proxy IdP/SP</a:t>
            </a:r>
            <a:endParaRPr sz="1500"/>
          </a:p>
          <a:p>
            <a:pPr indent="-3619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cs" sz="2100"/>
              <a:t>Výjimky z pravidel pro přístup ke službám</a:t>
            </a:r>
            <a:endParaRPr sz="2100"/>
          </a:p>
          <a:p>
            <a: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např. akademičtí pracovníci + uživatelé ze spolupracující komerční firmy</a:t>
            </a:r>
            <a:endParaRPr sz="1500"/>
          </a:p>
          <a:p>
            <a: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Řešení: formou členství ve skupinách a distribuce této informace přes Proxy IdP/SP</a:t>
            </a:r>
            <a:endParaRPr sz="1500"/>
          </a:p>
          <a:p>
            <a:pPr indent="-285750" lvl="0" marL="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cs" sz="2100"/>
              <a:t>Integrace externích poskytovatelů identit</a:t>
            </a:r>
            <a:endParaRPr sz="2100"/>
          </a:p>
          <a:p>
            <a:pPr indent="-381000" lvl="1" marL="742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V současné době integrace u každé služby zvlášť</a:t>
            </a:r>
            <a:endParaRPr sz="1500"/>
          </a:p>
          <a:p>
            <a:pPr indent="-381000" lvl="1" marL="742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Řešení: integrace pouze přes Proxy IdP/SP + spojení identit</a:t>
            </a: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Vlastnosti Proxy IdP #3</a:t>
            </a:r>
            <a:endParaRPr/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Char char="●"/>
            </a:pPr>
            <a:r>
              <a:rPr lang="cs" sz="2100"/>
              <a:t>Delegace řízení přístupu</a:t>
            </a:r>
            <a:endParaRPr sz="2100"/>
          </a:p>
          <a:p>
            <a: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Momentálně řízení přístupu musí řešit služba sama</a:t>
            </a:r>
            <a:endParaRPr sz="1500"/>
          </a:p>
          <a:p>
            <a: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Řešení: řízení přístupu na úrovni Proxy IdP/SP</a:t>
            </a:r>
            <a:endParaRPr sz="1500"/>
          </a:p>
          <a:p>
            <a:pPr indent="-3619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cs" sz="2100"/>
              <a:t>Registrace uživatelů ke službě</a:t>
            </a:r>
            <a:endParaRPr sz="2100"/>
          </a:p>
          <a:p>
            <a: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Služba musí detekovat neregistrovaného uživatele a přesměrovat ho</a:t>
            </a:r>
            <a:endParaRPr sz="1500"/>
          </a:p>
          <a:p>
            <a: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Řešení: Proxy IdP/SP detekuje neregistrovaného samo a přesměruje na registraci</a:t>
            </a:r>
            <a:endParaRPr sz="1500"/>
          </a:p>
          <a:p>
            <a:pPr indent="-3619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cs" sz="2100"/>
              <a:t>Správa Acceptable Usage Policy/GDPR</a:t>
            </a:r>
            <a:endParaRPr sz="2100"/>
          </a:p>
          <a:p>
            <a: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Akceptace AUP se u uživatelů nerevaliduje</a:t>
            </a:r>
            <a:endParaRPr sz="1500"/>
          </a:p>
          <a:p>
            <a: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Řešení: Proxy IdP/SP může pravidelně vynutit akceptaci AUP (např. po změně)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Vlastnosti Proxy IdP #4</a:t>
            </a:r>
            <a:endParaRPr/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300"/>
              <a:buChar char="●"/>
            </a:pPr>
            <a:r>
              <a:rPr lang="cs" sz="2300"/>
              <a:t>Statistiky přístupu</a:t>
            </a:r>
            <a:endParaRPr sz="2300"/>
          </a:p>
          <a:p>
            <a:pPr indent="-3365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Přes Proxy IdP jdou všechny přístupy</a:t>
            </a:r>
            <a:endParaRPr sz="1700"/>
          </a:p>
          <a:p>
            <a:pPr indent="-3365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Vhodné pro accounting</a:t>
            </a:r>
            <a:endParaRPr sz="1700"/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cs" sz="2300"/>
              <a:t>Integrace IdP pouze jednou</a:t>
            </a:r>
            <a:endParaRPr sz="2300"/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Integrace nových IdP se provádí na jednom místě</a:t>
            </a:r>
            <a:endParaRPr sz="1700"/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cs" sz="2300"/>
              <a:t>Branding</a:t>
            </a:r>
            <a:endParaRPr sz="1700"/>
          </a:p>
          <a:p>
            <a:pPr indent="-39370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Možnost provozovat Proxy IdP s různým brandigem a discovery service </a:t>
            </a:r>
            <a:endParaRPr sz="1700"/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cs" sz="2300"/>
              <a:t>Step-Up/Multi-Factor</a:t>
            </a:r>
            <a:r>
              <a:rPr lang="cs" sz="1700"/>
              <a:t> </a:t>
            </a:r>
            <a:r>
              <a:rPr lang="cs" sz="2300"/>
              <a:t>authentizace</a:t>
            </a:r>
            <a:endParaRPr sz="2300"/>
          </a:p>
          <a:p>
            <a:pPr indent="-39370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Povýšení důvěry v identitu</a:t>
            </a:r>
            <a:endParaRPr sz="1700"/>
          </a:p>
          <a:p>
            <a:pPr indent="-39370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cs" sz="1700"/>
              <a:t>Zvýšení bezpečnosti identity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Technické informace</a:t>
            </a:r>
            <a:endParaRPr/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lang="cs" sz="2300"/>
              <a:t>Proxy IdP nativně podporuje protokol SAML2</a:t>
            </a:r>
            <a:endParaRPr sz="2300"/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cs" sz="2300"/>
              <a:t>OpenID Connect je podporován přes SP</a:t>
            </a:r>
            <a:endParaRPr sz="2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Nové problémy</a:t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Single point of failure</a:t>
            </a:r>
            <a:endParaRPr sz="2400"/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" sz="1800"/>
              <a:t>Provoz v HA režimu (Anycast, 3x instance v různých lokacích)</a:t>
            </a:r>
            <a:endParaRPr sz="1800"/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Je to identity provider</a:t>
            </a:r>
            <a:endParaRPr sz="2400"/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" sz="1800"/>
              <a:t>Neumí deprovisioning (rušení účtů)</a:t>
            </a:r>
            <a:endParaRPr sz="1800"/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Mezivrstva mezi IdP uživatele a službou</a:t>
            </a:r>
            <a:endParaRPr sz="2400"/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" sz="1800"/>
              <a:t>Větší nároky na Discovery Service (uživatelská přívětivost)</a:t>
            </a:r>
            <a:endParaRPr sz="1800"/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Standardně služba nedostane původní identitu uživatele</a:t>
            </a:r>
            <a:endParaRPr sz="2400"/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" sz="1800"/>
              <a:t>Volitelně v dalším atributu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Nové problémy</a:t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Branding</a:t>
            </a:r>
            <a:endParaRPr sz="2400"/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" sz="1800"/>
              <a:t>Bez využití dedikované instance, v</a:t>
            </a:r>
            <a:r>
              <a:rPr lang="cs" sz="1800"/>
              <a:t>še v barvách CESNETu</a:t>
            </a:r>
            <a:endParaRPr sz="18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 sz="2400"/>
              <a:t>Discovery Service</a:t>
            </a:r>
            <a:endParaRPr sz="24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" sz="1800"/>
              <a:t>simpleSAMLphp má vlastní konfigurovatelný DS</a:t>
            </a: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" sz="1800"/>
              <a:t>integrace s CESNET WAYF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Federované přihlášení</a:t>
            </a:r>
            <a:endParaRPr/>
          </a:p>
        </p:txBody>
      </p:sp>
      <p:pic>
        <p:nvPicPr>
          <p:cNvPr descr="medium_complete.png"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4733" y="1080576"/>
            <a:ext cx="5274529" cy="37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Identity Provider (IdP)</a:t>
            </a:r>
            <a:endParaRPr/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Drží autoritativní informace o uživatelích</a:t>
            </a:r>
            <a:endParaRPr/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Provádí autentizaci uživatele</a:t>
            </a:r>
            <a:endParaRPr/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Předává informace o uživateli</a:t>
            </a:r>
            <a:endParaRPr/>
          </a:p>
          <a:p>
            <a:pPr indent="-3810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/>
              <a:t>Např. jméno, e-mail, afliace</a:t>
            </a:r>
            <a:endParaRPr/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CESNET IdP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Service</a:t>
            </a:r>
            <a:r>
              <a:rPr lang="cs"/>
              <a:t> Provider (SP)</a:t>
            </a:r>
            <a:endParaRPr/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Poskytuje službu uživatelům</a:t>
            </a:r>
            <a:endParaRPr/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Deleguje autentizaci uživatele na IdP</a:t>
            </a:r>
            <a:endParaRPr/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s"/>
              <a:t>Konzumuje dodatečná data o uživateli od IdP</a:t>
            </a:r>
            <a:endParaRPr/>
          </a:p>
          <a:p>
            <a:pPr indent="-3810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cs"/>
              <a:t>Např. jméno, e-mail, afilace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Mesh </a:t>
            </a:r>
            <a:r>
              <a:rPr lang="cs"/>
              <a:t>Federace</a:t>
            </a:r>
            <a:endParaRPr/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2403" y="1063375"/>
            <a:ext cx="4239200" cy="3999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5281475" y="4767900"/>
            <a:ext cx="1525200" cy="1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/>
              <a:t>wiki.surfnet.nl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Hub and Spoke</a:t>
            </a:r>
            <a:r>
              <a:rPr lang="cs"/>
              <a:t> Federace</a:t>
            </a: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013" y="1100803"/>
            <a:ext cx="4473973" cy="377532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6400625" y="4645250"/>
            <a:ext cx="1525200" cy="1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/>
              <a:t>wiki.surfnet.nl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7399" y="697652"/>
            <a:ext cx="4489200" cy="37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262650" y="627425"/>
            <a:ext cx="1947900" cy="1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Příklady nasazení</a:t>
            </a:r>
            <a:r>
              <a:rPr lang="cs"/>
              <a:t>: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ELIXIR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BBMRI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EGI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CEITEC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SurfConext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800" y="2122375"/>
            <a:ext cx="796399" cy="89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5100" y="275550"/>
            <a:ext cx="1592724" cy="9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3737" y="2074038"/>
            <a:ext cx="995450" cy="9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9175" y="4188030"/>
            <a:ext cx="1864575" cy="513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07103" y="2195521"/>
            <a:ext cx="1376271" cy="752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Shape 84"/>
          <p:cNvCxnSpPr>
            <a:stCxn id="79" idx="3"/>
            <a:endCxn id="83" idx="2"/>
          </p:cNvCxnSpPr>
          <p:nvPr/>
        </p:nvCxnSpPr>
        <p:spPr>
          <a:xfrm>
            <a:off x="1164200" y="2571750"/>
            <a:ext cx="6731100" cy="376200"/>
          </a:xfrm>
          <a:prstGeom prst="curvedConnector4">
            <a:avLst>
              <a:gd fmla="val 8630" name="adj1"/>
              <a:gd fmla="val 222448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5" name="Shape 85"/>
          <p:cNvCxnSpPr>
            <a:stCxn id="83" idx="1"/>
            <a:endCxn id="81" idx="3"/>
          </p:cNvCxnSpPr>
          <p:nvPr/>
        </p:nvCxnSpPr>
        <p:spPr>
          <a:xfrm flipH="1">
            <a:off x="4529303" y="2571758"/>
            <a:ext cx="2677800" cy="600"/>
          </a:xfrm>
          <a:prstGeom prst="curvedConnector3">
            <a:avLst>
              <a:gd fmla="val 5000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6" name="Shape 86"/>
          <p:cNvSpPr/>
          <p:nvPr/>
        </p:nvSpPr>
        <p:spPr>
          <a:xfrm>
            <a:off x="2041075" y="1634225"/>
            <a:ext cx="734700" cy="561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DS</a:t>
            </a:r>
            <a:endParaRPr/>
          </a:p>
        </p:txBody>
      </p:sp>
      <p:cxnSp>
        <p:nvCxnSpPr>
          <p:cNvPr id="87" name="Shape 87"/>
          <p:cNvCxnSpPr>
            <a:stCxn id="81" idx="1"/>
            <a:endCxn id="79" idx="3"/>
          </p:cNvCxnSpPr>
          <p:nvPr/>
        </p:nvCxnSpPr>
        <p:spPr>
          <a:xfrm flipH="1">
            <a:off x="1164337" y="2571763"/>
            <a:ext cx="2369400" cy="600"/>
          </a:xfrm>
          <a:prstGeom prst="curvedConnector3">
            <a:avLst>
              <a:gd fmla="val 5000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8" name="Shape 88"/>
          <p:cNvCxnSpPr>
            <a:stCxn id="79" idx="3"/>
            <a:endCxn id="86" idx="1"/>
          </p:cNvCxnSpPr>
          <p:nvPr/>
        </p:nvCxnSpPr>
        <p:spPr>
          <a:xfrm flipH="1" rot="10800000">
            <a:off x="1164200" y="1914750"/>
            <a:ext cx="876900" cy="6570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9" name="Shape 89"/>
          <p:cNvCxnSpPr>
            <a:stCxn id="86" idx="3"/>
            <a:endCxn id="80" idx="1"/>
          </p:cNvCxnSpPr>
          <p:nvPr/>
        </p:nvCxnSpPr>
        <p:spPr>
          <a:xfrm flipH="1" rot="10800000">
            <a:off x="2775775" y="773375"/>
            <a:ext cx="459300" cy="1141500"/>
          </a:xfrm>
          <a:prstGeom prst="curvedConnector3">
            <a:avLst>
              <a:gd fmla="val 5000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0" name="Shape 90"/>
          <p:cNvCxnSpPr>
            <a:stCxn id="80" idx="2"/>
            <a:endCxn id="81" idx="0"/>
          </p:cNvCxnSpPr>
          <p:nvPr/>
        </p:nvCxnSpPr>
        <p:spPr>
          <a:xfrm flipH="1" rot="-5400000">
            <a:off x="3630212" y="1672249"/>
            <a:ext cx="803100" cy="6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1" name="Shape 91"/>
          <p:cNvCxnSpPr>
            <a:stCxn id="81" idx="2"/>
            <a:endCxn id="82" idx="0"/>
          </p:cNvCxnSpPr>
          <p:nvPr/>
        </p:nvCxnSpPr>
        <p:spPr>
          <a:xfrm flipH="1" rot="-5400000">
            <a:off x="3472562" y="3628388"/>
            <a:ext cx="1118400" cy="600"/>
          </a:xfrm>
          <a:prstGeom prst="curved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92" name="Shape 92"/>
          <p:cNvCxnSpPr>
            <a:stCxn id="81" idx="3"/>
            <a:endCxn id="83" idx="0"/>
          </p:cNvCxnSpPr>
          <p:nvPr/>
        </p:nvCxnSpPr>
        <p:spPr>
          <a:xfrm flipH="1" rot="10800000">
            <a:off x="4529187" y="2195563"/>
            <a:ext cx="3366000" cy="376200"/>
          </a:xfrm>
          <a:prstGeom prst="curvedConnector4">
            <a:avLst>
              <a:gd fmla="val 39779" name="adj1"/>
              <a:gd fmla="val 163308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3" name="Shape 93"/>
          <p:cNvSpPr txBox="1"/>
          <p:nvPr/>
        </p:nvSpPr>
        <p:spPr>
          <a:xfrm>
            <a:off x="4529300" y="3252538"/>
            <a:ext cx="398100" cy="255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1.</a:t>
            </a: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5794100" y="2444088"/>
            <a:ext cx="398100" cy="255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</a:t>
            </a:r>
            <a:r>
              <a:rPr lang="cs"/>
              <a:t>.</a:t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2377675" y="2444088"/>
            <a:ext cx="398100" cy="255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3</a:t>
            </a:r>
            <a:r>
              <a:rPr lang="cs"/>
              <a:t>.</a:t>
            </a: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1455450" y="2025863"/>
            <a:ext cx="398100" cy="255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4</a:t>
            </a:r>
            <a:r>
              <a:rPr lang="cs"/>
              <a:t>.</a:t>
            </a: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2775775" y="1216463"/>
            <a:ext cx="398100" cy="255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5</a:t>
            </a:r>
            <a:r>
              <a:rPr lang="cs"/>
              <a:t>.</a:t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3832400" y="1471763"/>
            <a:ext cx="398100" cy="255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6</a:t>
            </a:r>
            <a:r>
              <a:rPr lang="cs"/>
              <a:t>.</a:t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3832400" y="3554613"/>
            <a:ext cx="398100" cy="255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7</a:t>
            </a:r>
            <a:r>
              <a:rPr lang="cs"/>
              <a:t>.</a:t>
            </a: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6209350" y="1914738"/>
            <a:ext cx="398100" cy="255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8</a:t>
            </a:r>
            <a:r>
              <a:rPr lang="cs"/>
              <a:t>.</a:t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4163775" y="1435300"/>
            <a:ext cx="1041000" cy="3573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Attributes</a:t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846600" y="3503625"/>
            <a:ext cx="1041000" cy="3573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Attributes</a:t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6744375" y="1736225"/>
            <a:ext cx="1041000" cy="3573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Attributes</a:t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6744375" y="1493900"/>
            <a:ext cx="1041000" cy="357300"/>
          </a:xfrm>
          <a:prstGeom prst="roundRect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Attributes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Vlastnosti Proxy IdP #1</a:t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Char char="●"/>
            </a:pPr>
            <a:r>
              <a:rPr lang="cs" sz="2100"/>
              <a:t>Měnící se identifikátory uživatelů</a:t>
            </a:r>
            <a:endParaRPr sz="2100"/>
          </a:p>
          <a:p>
            <a: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Změna organizace uživatele, změna názvu, změna identifikátoru</a:t>
            </a:r>
            <a:endParaRPr sz="1500"/>
          </a:p>
          <a:p>
            <a: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Hrozba pro služby s persistentními daty</a:t>
            </a:r>
            <a:endParaRPr sz="1500"/>
          </a:p>
          <a:p>
            <a: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Řešení: jednoznačný identifikátor uživatele vydané Proxy IdP</a:t>
            </a:r>
            <a:endParaRPr sz="1500"/>
          </a:p>
          <a:p>
            <a:pPr indent="-3619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cs" sz="2100"/>
              <a:t>Slučování více identit</a:t>
            </a:r>
            <a:endParaRPr sz="2100"/>
          </a:p>
          <a:p>
            <a: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Migrace uživatelů mezi organizacemi</a:t>
            </a:r>
            <a:endParaRPr sz="1500"/>
          </a:p>
          <a:p>
            <a: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Více afilací uživatele</a:t>
            </a:r>
            <a:endParaRPr sz="1500"/>
          </a:p>
          <a:p>
            <a: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Řešení: jednoznačný identifikátor uživatele vydaný Proxy IdP</a:t>
            </a:r>
            <a:endParaRPr sz="2100"/>
          </a:p>
          <a:p>
            <a:pPr indent="-3619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cs" sz="2100"/>
              <a:t>Vydávání atributů</a:t>
            </a:r>
            <a:endParaRPr sz="2100"/>
          </a:p>
          <a:p>
            <a: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Různí poskytovatelé poskytují různé typy atributů</a:t>
            </a:r>
            <a:endParaRPr sz="1500"/>
          </a:p>
          <a:p>
            <a: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cs" sz="1500"/>
              <a:t>Řešení: harmonizace sady atributů, částečně i sémantiky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