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5143500" cx="9144000"/>
  <p:notesSz cx="6858000" cy="9144000"/>
  <p:embeddedFontLst>
    <p:embeddedFont>
      <p:font typeface="Robot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schemas.openxmlformats.org/officeDocument/2006/relationships/font" Target="fonts/Roboto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Roboto-bold.fntdata"/><Relationship Id="rId6" Type="http://schemas.openxmlformats.org/officeDocument/2006/relationships/slide" Target="slides/slide2.xml"/><Relationship Id="rId18" Type="http://schemas.openxmlformats.org/officeDocument/2006/relationships/font" Target="fonts/Roboto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pic>
        <p:nvPicPr>
          <p:cNvPr id="14" name="Shape 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42276" y="261290"/>
            <a:ext cx="708488" cy="788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8" name="Shape 18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pic>
        <p:nvPicPr>
          <p:cNvPr id="19" name="Shape 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42276" y="261290"/>
            <a:ext cx="708488" cy="788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2" name="Shape 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42276" y="261290"/>
            <a:ext cx="708488" cy="788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hape 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42276" y="261290"/>
            <a:ext cx="708488" cy="788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91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gif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gif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gif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2.jpg"/><Relationship Id="rId5" Type="http://schemas.openxmlformats.org/officeDocument/2006/relationships/image" Target="../media/image6.png"/><Relationship Id="rId6" Type="http://schemas.openxmlformats.org/officeDocument/2006/relationships/image" Target="../media/image5.png"/><Relationship Id="rId7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latin typeface="Roboto"/>
                <a:ea typeface="Roboto"/>
                <a:cs typeface="Roboto"/>
                <a:sym typeface="Roboto"/>
              </a:rPr>
              <a:t> Perun</a:t>
            </a:r>
            <a:endParaRPr sz="72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0" name="Shape 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9100" y="1891594"/>
            <a:ext cx="764869" cy="851625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Shape 31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 Proxy IdP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Michal Procházka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2" name="Shape 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075" y="4238372"/>
            <a:ext cx="1554032" cy="85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Acceptable Usage Policy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Schválení podmínek použití se uloží u uživatelského účtu v Perunovi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Proxy IdP při každém přihlášení kontroluje verzi schváleného AUP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○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Nesedí-li verze, uživatel je požádán o schválení nové verze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Lze aplikovat na GDPR požadavky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2276" y="261290"/>
            <a:ext cx="708488" cy="788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SAML2 i OIDC služby jsou evidovány v Perunovi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V Perunovi lze přiřazovat skupiny na služby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○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Lze vidět, kdo má přístup na kterou službu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○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Lze řídit přístup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○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Lze službám dodat seznam uživatelů předem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" name="Shape 10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Evidence služeb v Perunovi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2276" y="261290"/>
            <a:ext cx="708488" cy="788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Evidence služeb v Perunovi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800" y="2734781"/>
            <a:ext cx="597300" cy="674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5100" y="1349662"/>
            <a:ext cx="1194542" cy="746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33737" y="2698528"/>
            <a:ext cx="746585" cy="746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99175" y="4284022"/>
            <a:ext cx="1398431" cy="384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07103" y="2789641"/>
            <a:ext cx="1032202" cy="5643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3" name="Shape 113"/>
          <p:cNvCxnSpPr>
            <a:stCxn id="108" idx="3"/>
            <a:endCxn id="112" idx="2"/>
          </p:cNvCxnSpPr>
          <p:nvPr/>
        </p:nvCxnSpPr>
        <p:spPr>
          <a:xfrm>
            <a:off x="965101" y="3071812"/>
            <a:ext cx="6758100" cy="282300"/>
          </a:xfrm>
          <a:prstGeom prst="curvedConnector4">
            <a:avLst>
              <a:gd fmla="val 44888" name="adj1"/>
              <a:gd fmla="val 163310" name="adj2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14" name="Shape 114"/>
          <p:cNvCxnSpPr>
            <a:stCxn id="112" idx="1"/>
            <a:endCxn id="110" idx="3"/>
          </p:cNvCxnSpPr>
          <p:nvPr/>
        </p:nvCxnSpPr>
        <p:spPr>
          <a:xfrm flipH="1">
            <a:off x="4280303" y="3071819"/>
            <a:ext cx="2926800" cy="600"/>
          </a:xfrm>
          <a:prstGeom prst="curvedConnector3">
            <a:avLst>
              <a:gd fmla="val 50002" name="adj1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15" name="Shape 115"/>
          <p:cNvSpPr/>
          <p:nvPr/>
        </p:nvSpPr>
        <p:spPr>
          <a:xfrm>
            <a:off x="2041075" y="2368669"/>
            <a:ext cx="734700" cy="420900"/>
          </a:xfrm>
          <a:prstGeom prst="rect">
            <a:avLst/>
          </a:prstGeom>
          <a:solidFill>
            <a:srgbClr val="CCCCCC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DS</a:t>
            </a:r>
            <a:endParaRPr/>
          </a:p>
        </p:txBody>
      </p:sp>
      <p:cxnSp>
        <p:nvCxnSpPr>
          <p:cNvPr id="116" name="Shape 116"/>
          <p:cNvCxnSpPr>
            <a:stCxn id="110" idx="1"/>
            <a:endCxn id="108" idx="3"/>
          </p:cNvCxnSpPr>
          <p:nvPr/>
        </p:nvCxnSpPr>
        <p:spPr>
          <a:xfrm flipH="1">
            <a:off x="965137" y="3071821"/>
            <a:ext cx="2568600" cy="600"/>
          </a:xfrm>
          <a:prstGeom prst="curvedConnector3">
            <a:avLst>
              <a:gd fmla="val 50003" name="adj1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17" name="Shape 117"/>
          <p:cNvCxnSpPr>
            <a:stCxn id="108" idx="3"/>
            <a:endCxn id="115" idx="1"/>
          </p:cNvCxnSpPr>
          <p:nvPr/>
        </p:nvCxnSpPr>
        <p:spPr>
          <a:xfrm flipH="1" rot="10800000">
            <a:off x="965101" y="2579212"/>
            <a:ext cx="1076100" cy="492600"/>
          </a:xfrm>
          <a:prstGeom prst="curvedConnector3">
            <a:avLst>
              <a:gd fmla="val 49999" name="adj1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18" name="Shape 118"/>
          <p:cNvCxnSpPr>
            <a:stCxn id="115" idx="3"/>
            <a:endCxn id="109" idx="1"/>
          </p:cNvCxnSpPr>
          <p:nvPr/>
        </p:nvCxnSpPr>
        <p:spPr>
          <a:xfrm flipH="1" rot="10800000">
            <a:off x="2775775" y="1722919"/>
            <a:ext cx="459300" cy="856200"/>
          </a:xfrm>
          <a:prstGeom prst="curvedConnector3">
            <a:avLst>
              <a:gd fmla="val 50003" name="adj1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19" name="Shape 119"/>
          <p:cNvCxnSpPr>
            <a:stCxn id="109" idx="2"/>
            <a:endCxn id="110" idx="0"/>
          </p:cNvCxnSpPr>
          <p:nvPr/>
        </p:nvCxnSpPr>
        <p:spPr>
          <a:xfrm flipH="1" rot="-5400000">
            <a:off x="3568521" y="2360101"/>
            <a:ext cx="602400" cy="74700"/>
          </a:xfrm>
          <a:prstGeom prst="curvedConnector3">
            <a:avLst>
              <a:gd fmla="val 49996" name="adj1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20" name="Shape 120"/>
          <p:cNvCxnSpPr>
            <a:stCxn id="110" idx="2"/>
            <a:endCxn id="111" idx="0"/>
          </p:cNvCxnSpPr>
          <p:nvPr/>
        </p:nvCxnSpPr>
        <p:spPr>
          <a:xfrm rot="5400000">
            <a:off x="3433330" y="3810213"/>
            <a:ext cx="838800" cy="108600"/>
          </a:xfrm>
          <a:prstGeom prst="curvedConnector3">
            <a:avLst>
              <a:gd fmla="val 50006" name="adj1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stealth"/>
            <a:tailEnd len="med" w="med" type="none"/>
          </a:ln>
        </p:spPr>
      </p:cxnSp>
      <p:cxnSp>
        <p:nvCxnSpPr>
          <p:cNvPr id="121" name="Shape 121"/>
          <p:cNvCxnSpPr>
            <a:stCxn id="110" idx="3"/>
            <a:endCxn id="112" idx="0"/>
          </p:cNvCxnSpPr>
          <p:nvPr/>
        </p:nvCxnSpPr>
        <p:spPr>
          <a:xfrm flipH="1" rot="10800000">
            <a:off x="4280322" y="2789521"/>
            <a:ext cx="3442800" cy="282300"/>
          </a:xfrm>
          <a:prstGeom prst="curvedConnector4">
            <a:avLst>
              <a:gd fmla="val 39779" name="adj1"/>
              <a:gd fmla="val 163308" name="adj2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22" name="Shape 122"/>
          <p:cNvSpPr txBox="1"/>
          <p:nvPr/>
        </p:nvSpPr>
        <p:spPr>
          <a:xfrm>
            <a:off x="4529300" y="3582403"/>
            <a:ext cx="398100" cy="1914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</p:txBody>
      </p:sp>
      <p:sp>
        <p:nvSpPr>
          <p:cNvPr id="123" name="Shape 123"/>
          <p:cNvSpPr txBox="1"/>
          <p:nvPr/>
        </p:nvSpPr>
        <p:spPr>
          <a:xfrm>
            <a:off x="5794100" y="2976066"/>
            <a:ext cx="398100" cy="1914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</a:t>
            </a:r>
            <a:endParaRPr/>
          </a:p>
        </p:txBody>
      </p:sp>
      <p:sp>
        <p:nvSpPr>
          <p:cNvPr id="124" name="Shape 124"/>
          <p:cNvSpPr txBox="1"/>
          <p:nvPr/>
        </p:nvSpPr>
        <p:spPr>
          <a:xfrm>
            <a:off x="2377675" y="2976066"/>
            <a:ext cx="398100" cy="1914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</a:t>
            </a:r>
            <a:endParaRPr/>
          </a:p>
        </p:txBody>
      </p:sp>
      <p:sp>
        <p:nvSpPr>
          <p:cNvPr id="125" name="Shape 125"/>
          <p:cNvSpPr txBox="1"/>
          <p:nvPr/>
        </p:nvSpPr>
        <p:spPr>
          <a:xfrm>
            <a:off x="1455450" y="2662397"/>
            <a:ext cx="398100" cy="1914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4.</a:t>
            </a:r>
            <a:endParaRPr/>
          </a:p>
        </p:txBody>
      </p:sp>
      <p:sp>
        <p:nvSpPr>
          <p:cNvPr id="126" name="Shape 126"/>
          <p:cNvSpPr txBox="1"/>
          <p:nvPr/>
        </p:nvSpPr>
        <p:spPr>
          <a:xfrm>
            <a:off x="2775775" y="2055347"/>
            <a:ext cx="398100" cy="1914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5.</a:t>
            </a:r>
            <a:endParaRPr/>
          </a:p>
        </p:txBody>
      </p:sp>
      <p:sp>
        <p:nvSpPr>
          <p:cNvPr id="127" name="Shape 127"/>
          <p:cNvSpPr txBox="1"/>
          <p:nvPr/>
        </p:nvSpPr>
        <p:spPr>
          <a:xfrm>
            <a:off x="3832400" y="2246822"/>
            <a:ext cx="398100" cy="1914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6.</a:t>
            </a:r>
            <a:endParaRPr/>
          </a:p>
        </p:txBody>
      </p:sp>
      <p:sp>
        <p:nvSpPr>
          <p:cNvPr id="128" name="Shape 128"/>
          <p:cNvSpPr txBox="1"/>
          <p:nvPr/>
        </p:nvSpPr>
        <p:spPr>
          <a:xfrm>
            <a:off x="3832400" y="3808959"/>
            <a:ext cx="398100" cy="1914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7.</a:t>
            </a:r>
            <a:endParaRPr/>
          </a:p>
        </p:txBody>
      </p:sp>
      <p:sp>
        <p:nvSpPr>
          <p:cNvPr id="129" name="Shape 129"/>
          <p:cNvSpPr txBox="1"/>
          <p:nvPr/>
        </p:nvSpPr>
        <p:spPr>
          <a:xfrm>
            <a:off x="6209350" y="2579053"/>
            <a:ext cx="398100" cy="1914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8.</a:t>
            </a:r>
            <a:endParaRPr/>
          </a:p>
        </p:txBody>
      </p:sp>
      <p:sp>
        <p:nvSpPr>
          <p:cNvPr id="130" name="Shape 130"/>
          <p:cNvSpPr/>
          <p:nvPr/>
        </p:nvSpPr>
        <p:spPr>
          <a:xfrm>
            <a:off x="4163775" y="2219475"/>
            <a:ext cx="1041000" cy="267900"/>
          </a:xfrm>
          <a:prstGeom prst="roundRect">
            <a:avLst>
              <a:gd fmla="val 16667" name="adj"/>
            </a:avLst>
          </a:prstGeom>
          <a:solidFill>
            <a:srgbClr val="E06666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Attributes</a:t>
            </a:r>
            <a:endParaRPr/>
          </a:p>
        </p:txBody>
      </p:sp>
      <p:sp>
        <p:nvSpPr>
          <p:cNvPr id="131" name="Shape 131"/>
          <p:cNvSpPr/>
          <p:nvPr/>
        </p:nvSpPr>
        <p:spPr>
          <a:xfrm>
            <a:off x="2846600" y="3770719"/>
            <a:ext cx="1041000" cy="267900"/>
          </a:xfrm>
          <a:prstGeom prst="roundRect">
            <a:avLst>
              <a:gd fmla="val 16667" name="adj"/>
            </a:avLst>
          </a:prstGeom>
          <a:solidFill>
            <a:srgbClr val="6D9EEB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Attributes</a:t>
            </a:r>
            <a:endParaRPr/>
          </a:p>
        </p:txBody>
      </p:sp>
      <p:sp>
        <p:nvSpPr>
          <p:cNvPr id="132" name="Shape 132"/>
          <p:cNvSpPr/>
          <p:nvPr/>
        </p:nvSpPr>
        <p:spPr>
          <a:xfrm>
            <a:off x="6744375" y="2445169"/>
            <a:ext cx="1041000" cy="267900"/>
          </a:xfrm>
          <a:prstGeom prst="roundRect">
            <a:avLst>
              <a:gd fmla="val 16667" name="adj"/>
            </a:avLst>
          </a:prstGeom>
          <a:solidFill>
            <a:srgbClr val="E06666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Attributes</a:t>
            </a:r>
            <a:endParaRPr/>
          </a:p>
        </p:txBody>
      </p:sp>
      <p:sp>
        <p:nvSpPr>
          <p:cNvPr id="133" name="Shape 133"/>
          <p:cNvSpPr/>
          <p:nvPr/>
        </p:nvSpPr>
        <p:spPr>
          <a:xfrm>
            <a:off x="6744375" y="2263425"/>
            <a:ext cx="1041000" cy="267900"/>
          </a:xfrm>
          <a:prstGeom prst="roundRect">
            <a:avLst>
              <a:gd fmla="val 16667" name="adj"/>
            </a:avLst>
          </a:prstGeom>
          <a:solidFill>
            <a:srgbClr val="3C78D8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Attributes</a:t>
            </a:r>
            <a:endParaRPr/>
          </a:p>
        </p:txBody>
      </p:sp>
      <p:cxnSp>
        <p:nvCxnSpPr>
          <p:cNvPr id="134" name="Shape 134"/>
          <p:cNvCxnSpPr>
            <a:stCxn id="111" idx="3"/>
            <a:endCxn id="112" idx="2"/>
          </p:cNvCxnSpPr>
          <p:nvPr/>
        </p:nvCxnSpPr>
        <p:spPr>
          <a:xfrm flipH="1" rot="10800000">
            <a:off x="4497606" y="3353889"/>
            <a:ext cx="3225600" cy="1122600"/>
          </a:xfrm>
          <a:prstGeom prst="curvedConnector2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stealth"/>
            <a:tailEnd len="med" w="med" type="stealth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Autorizace na úrovni Proxy IdP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Služba neumí řídit přístup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Na základě přiřazení skupiny v Perunovi na službu, lze řídit přístup na Proxy IdP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Při přístupu si Proxy IdP zjistí, zda je uživatel v nějaké přiřazené skupině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○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Není-li, pak je přístup zamítnut na Proxy IdP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4064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Char char="●"/>
            </a:pPr>
            <a:r>
              <a:rPr lang="en" sz="2800">
                <a:latin typeface="Roboto"/>
                <a:ea typeface="Roboto"/>
                <a:cs typeface="Roboto"/>
                <a:sym typeface="Roboto"/>
              </a:rPr>
              <a:t>Aplikovatelné pouze pro SAML2 služby</a:t>
            </a:r>
            <a:endParaRPr sz="2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2276" y="261290"/>
            <a:ext cx="708488" cy="788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Obsah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Data obsažená v Perunovi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Spojení Perun a Proxy IdP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Spojení MITREid a Proxy IdP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Standardizované atributy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Specifické atributy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Podmínky použití eInfra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Evidence služeb v Perunovi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Autorizace na úrovni Proxy IdP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9" name="Shape 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2276" y="261290"/>
            <a:ext cx="708488" cy="788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Data v Perunovi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457200" y="9715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Perun spravuje uživatelské účty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○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Základní kontaktní informace o uživateli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Každý uživatel má připojeny externí identity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○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Identifikátory z IdP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Členství ve virtuálních organizacích (VO)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○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Členství ve skupinách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Dodatečné informace vyžádané správcem VO/skupiny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○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Např. výzkumná skupina, země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6" name="Shape 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2276" y="261290"/>
            <a:ext cx="708488" cy="788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Spojení Perun a Proxy IdP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simpleSAMLphp komunikuje s Perunem přes modul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Data jsou získávána z LDAPů, který je plněn Perunem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○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Zajištění vysoké dostupnosti, více instancí LDAP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simpleSAMLphp může i zapisovat - AUP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○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Zapisuje se přes Perun RPC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3" name="Shape 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2276" y="261290"/>
            <a:ext cx="708488" cy="788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Spojení Perun a MITREid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MITREid přes overlay komunikuje s LDAPem, plněným Perunem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0" name="Shape 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2276" y="261290"/>
            <a:ext cx="708488" cy="788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Standardizované atributy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SAML2/OIDC atributy dané standardem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SAML2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○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eduPersonPrincipalName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○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eduPersonUniqueID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○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displayName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○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mail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○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eduPersonScopedAffiliation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○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eduPersonEntitlement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2276" y="261290"/>
            <a:ext cx="708488" cy="788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Standardizované atributy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Roboto"/>
              <a:buChar char="●"/>
            </a:pPr>
            <a:r>
              <a:rPr lang="en" sz="2800">
                <a:latin typeface="Roboto"/>
                <a:ea typeface="Roboto"/>
                <a:cs typeface="Roboto"/>
                <a:sym typeface="Roboto"/>
              </a:rPr>
              <a:t>OIDC</a:t>
            </a:r>
            <a:endParaRPr sz="2800">
              <a:latin typeface="Roboto"/>
              <a:ea typeface="Roboto"/>
              <a:cs typeface="Roboto"/>
              <a:sym typeface="Roboto"/>
            </a:endParaRPr>
          </a:p>
          <a:p>
            <a:pPr indent="-4064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Char char="○"/>
            </a:pPr>
            <a:r>
              <a:rPr lang="en" sz="2800">
                <a:latin typeface="Roboto"/>
                <a:ea typeface="Roboto"/>
                <a:cs typeface="Roboto"/>
                <a:sym typeface="Roboto"/>
              </a:rPr>
              <a:t>sub</a:t>
            </a:r>
            <a:endParaRPr sz="2800">
              <a:latin typeface="Roboto"/>
              <a:ea typeface="Roboto"/>
              <a:cs typeface="Roboto"/>
              <a:sym typeface="Roboto"/>
            </a:endParaRPr>
          </a:p>
          <a:p>
            <a:pPr indent="-4064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Char char="○"/>
            </a:pPr>
            <a:r>
              <a:rPr lang="en" sz="2800">
                <a:latin typeface="Roboto"/>
                <a:ea typeface="Roboto"/>
                <a:cs typeface="Roboto"/>
                <a:sym typeface="Roboto"/>
              </a:rPr>
              <a:t>email</a:t>
            </a:r>
            <a:endParaRPr sz="2800">
              <a:latin typeface="Roboto"/>
              <a:ea typeface="Roboto"/>
              <a:cs typeface="Roboto"/>
              <a:sym typeface="Roboto"/>
            </a:endParaRPr>
          </a:p>
          <a:p>
            <a:pPr indent="-4064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Char char="○"/>
            </a:pPr>
            <a:r>
              <a:rPr lang="en" sz="2800">
                <a:latin typeface="Roboto"/>
                <a:ea typeface="Roboto"/>
                <a:cs typeface="Roboto"/>
                <a:sym typeface="Roboto"/>
              </a:rPr>
              <a:t>name</a:t>
            </a:r>
            <a:endParaRPr sz="2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2276" y="261290"/>
            <a:ext cx="708488" cy="788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Specifické atributy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SAML2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○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forwardedScopedAffiliation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■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REFEDS pracuje na standardizaci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○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schacHomeOrganization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■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Ve standardu single-value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○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eduPersonEntitlement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■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Nový REFEDS standard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○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country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2276" y="261290"/>
            <a:ext cx="708488" cy="788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Specifické atributy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OIDC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○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groupNames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■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Seznam skupin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■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Čekáme na REFEDS standard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○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eduPersonSchema	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■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Čekáme na REFEDS standard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2276" y="261290"/>
            <a:ext cx="708488" cy="788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