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embeddedFontLst>
    <p:embeddedFont>
      <p:font typeface="Robo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font" Target="fonts/Roboto-bold.fntdata"/><Relationship Id="rId10" Type="http://schemas.openxmlformats.org/officeDocument/2006/relationships/slide" Target="slides/slide6.xml"/><Relationship Id="rId21" Type="http://schemas.openxmlformats.org/officeDocument/2006/relationships/font" Target="fonts/Roboto-regular.fntdata"/><Relationship Id="rId13" Type="http://schemas.openxmlformats.org/officeDocument/2006/relationships/slide" Target="slides/slide9.xml"/><Relationship Id="rId24" Type="http://schemas.openxmlformats.org/officeDocument/2006/relationships/font" Target="fonts/Roboto-boldItalic.fntdata"/><Relationship Id="rId12" Type="http://schemas.openxmlformats.org/officeDocument/2006/relationships/slide" Target="slides/slide8.xml"/><Relationship Id="rId23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39700" marR="1397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pic>
        <p:nvPicPr>
          <p:cNvPr id="14" name="Shape 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8" name="Shape 18"/>
          <p:cNvSpPr txBox="1"/>
          <p:nvPr>
            <p:ph idx="2" type="body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pic>
        <p:nvPicPr>
          <p:cNvPr id="19" name="Shape 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2" name="Shape 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gif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gif"/><Relationship Id="rId4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gif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gif"/><Relationship Id="rId4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gif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gif"/><Relationship Id="rId4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Relationship Id="rId4" Type="http://schemas.openxmlformats.org/officeDocument/2006/relationships/image" Target="../media/image1.gif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github.com/simplesamlphp/simplesamlphp" TargetMode="External"/><Relationship Id="rId4" Type="http://schemas.openxmlformats.org/officeDocument/2006/relationships/hyperlink" Target="https://getcomposer.org/download/" TargetMode="External"/><Relationship Id="rId5" Type="http://schemas.openxmlformats.org/officeDocument/2006/relationships/image" Target="../media/image1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gif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300" y="394550"/>
            <a:ext cx="1019825" cy="1135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/>
          <p:nvPr>
            <p:ph idx="1" type="subTitle"/>
          </p:nvPr>
        </p:nvSpPr>
        <p:spPr>
          <a:xfrm>
            <a:off x="685800" y="433908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Pavel Vyskočil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vyskocilpavel@muni.cz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" name="Shape 31"/>
          <p:cNvSpPr txBox="1"/>
          <p:nvPr>
            <p:ph type="ctrTitle"/>
          </p:nvPr>
        </p:nvSpPr>
        <p:spPr>
          <a:xfrm>
            <a:off x="685800" y="2655748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latin typeface="Roboto"/>
                <a:ea typeface="Roboto"/>
                <a:cs typeface="Roboto"/>
                <a:sym typeface="Roboto"/>
              </a:rPr>
              <a:t> Jak připojit službu pomocí SAML2 protokolu</a:t>
            </a:r>
            <a:endParaRPr sz="7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Shibboleth - instalace (2)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520625" y="140015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Do attribute-map.xml přidat eduPersonUniqueID:</a:t>
            </a: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r>
              <a:rPr lang="en" sz="14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</a:t>
            </a:r>
            <a:r>
              <a:rPr i="1" lang="en" sz="14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&lt;Attribute name="urn:oid:1.3.6.1.4.1.5923.1.1.1.13" id="epuid"&gt;</a:t>
            </a:r>
            <a:b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    &lt;AttributeDecoder xsi:type="ScopedAttributeDecoder"/&gt;</a:t>
            </a:r>
            <a:b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&lt;/Attribute&gt;</a:t>
            </a:r>
            <a:b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&lt;Attribute name="urn:mace:dir:attribute-def:eduPersonUniqueId" id="epuid"&gt;</a:t>
            </a:r>
            <a:b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    &lt;AttributeDecoder xsi:type="ScopedAttributeDecoder"/&gt;</a:t>
            </a:r>
            <a:b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&lt;/Attribute&gt;</a:t>
            </a:r>
            <a:endParaRPr i="1"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endParaRPr sz="1400">
              <a:highlight>
                <a:srgbClr val="FAFA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Shibboleth - konfigurace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Minimální konfigurace shibboleth2.xml</a:t>
            </a: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endParaRPr sz="1400">
              <a:highlight>
                <a:srgbClr val="FAFA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 rotWithShape="1">
          <a:blip r:embed="rId4">
            <a:alphaModFix/>
          </a:blip>
          <a:srcRect b="41887" l="0" r="37166" t="6862"/>
          <a:stretch/>
        </p:blipFill>
        <p:spPr>
          <a:xfrm>
            <a:off x="0" y="2200650"/>
            <a:ext cx="9144000" cy="4661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97225" y="10658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Shibboleth - konfigurace Apache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1145575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marR="1397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mod_shib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1397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LoadModule mod_shib /usr/lib/shibboleth/mod_shib_22.so</a:t>
            </a:r>
            <a:endParaRPr i="1" sz="28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Vynucené přihlášení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457200" lvl="0" marL="4572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&lt;Location /mySP&gt;</a:t>
            </a:r>
            <a:endParaRPr i="1"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457200" lvl="0" marL="9144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AuthType shibboleth</a:t>
            </a:r>
            <a:endParaRPr i="1"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457200" lvl="0" marL="4572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      ShibRequestSetting requireSession 1</a:t>
            </a:r>
            <a:endParaRPr i="1"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457200" lvl="0" marL="4572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         Require valid-user</a:t>
            </a:r>
            <a:endParaRPr i="1"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		&lt;/Location&gt;</a:t>
            </a:r>
            <a:endParaRPr i="1" sz="14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Lazy sessions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38735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Roboto"/>
              <a:buChar char="○"/>
            </a:pPr>
            <a:r>
              <a:rPr lang="en" sz="2500">
                <a:latin typeface="Roboto"/>
                <a:ea typeface="Roboto"/>
                <a:cs typeface="Roboto"/>
                <a:sym typeface="Roboto"/>
              </a:rPr>
              <a:t>Volitelné přihlášení přes /Shibboleth.sso/Login</a:t>
            </a:r>
            <a:endParaRPr sz="2500">
              <a:latin typeface="Roboto"/>
              <a:ea typeface="Roboto"/>
              <a:cs typeface="Roboto"/>
              <a:sym typeface="Roboto"/>
            </a:endParaRPr>
          </a:p>
          <a:p>
            <a:pPr indent="457200" lvl="0" marL="4572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&lt;Location /mySP&gt;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  <a:p>
            <a:pPr indent="457200" lvl="0" marL="9144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AuthType shibboleth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  <a:p>
            <a:pPr indent="457200" lvl="0" marL="9144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Require shibboleth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  <a:p>
            <a:pPr indent="457200" lvl="0" marL="4572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 &lt;/Location&gt;</a:t>
            </a:r>
            <a:endParaRPr i="1" sz="14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Shibboleth - Ukázkové SP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Shape 1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093360"/>
            <a:ext cx="9144000" cy="26712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Připojení k Proxy AAI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Proces ještě není formálně nastaven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Příklad z infrastruktury ELIXIR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Mailem odeslat: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■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Název služby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■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Popisu služby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■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Metadata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Přihlášení uživatele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457200" y="1312125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Navštíví chráněné URL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Souhlasí s odesláním osobních údajů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Shape 133"/>
          <p:cNvPicPr preferRelativeResize="0"/>
          <p:nvPr/>
        </p:nvPicPr>
        <p:blipFill rotWithShape="1">
          <a:blip r:embed="rId4">
            <a:alphaModFix/>
          </a:blip>
          <a:srcRect b="4904" l="0" r="1380" t="8131"/>
          <a:stretch/>
        </p:blipFill>
        <p:spPr>
          <a:xfrm>
            <a:off x="570838" y="2447750"/>
            <a:ext cx="8002325" cy="4410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Děkuji za pozornost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Pavel Vyskočil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vyskocilpavel@muni.cz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descr="cerit-sc-logo.png" id="139" name="Shape 139"/>
          <p:cNvPicPr preferRelativeResize="0"/>
          <p:nvPr/>
        </p:nvPicPr>
        <p:blipFill rotWithShape="1">
          <a:blip r:embed="rId3">
            <a:alphaModFix/>
          </a:blip>
          <a:srcRect b="0" l="6364" r="34811" t="0"/>
          <a:stretch/>
        </p:blipFill>
        <p:spPr>
          <a:xfrm>
            <a:off x="7531850" y="5781675"/>
            <a:ext cx="1445525" cy="92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2100" y="346575"/>
            <a:ext cx="1019825" cy="1135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>
            <p:ph type="ctrTitle"/>
          </p:nvPr>
        </p:nvSpPr>
        <p:spPr>
          <a:xfrm>
            <a:off x="685800" y="2143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200">
                <a:latin typeface="Roboto"/>
                <a:ea typeface="Roboto"/>
                <a:cs typeface="Roboto"/>
                <a:sym typeface="Roboto"/>
              </a:rPr>
              <a:t> Jak připojit službu pomocí SAML2 protokolu</a:t>
            </a:r>
            <a:endParaRPr sz="7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2" name="Shape 1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0025" y="5675887"/>
            <a:ext cx="2072044" cy="113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Obsah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Jak připojit SP - SimpleSAMLphp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Jak připojit SP - Shibboleth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Registrace SP k Proxy IdP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Přihlášení uživatele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8" name="Shape 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SW požadavky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SimpleSAMLphp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Apache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PHP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Composer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Shibboleth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Apache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45" name="Shape 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SimpleSAMLphp - instalace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Instalace SimpleSAMLphp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https://github.com/simplesamlphp/simplesamlphp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Instalace pomocí Composeru: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■"/>
            </a:pPr>
            <a:r>
              <a:rPr lang="en" sz="28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https://getcomposer.org/download/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45720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php composer.phar install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2" name="Shape 5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SimpleSAMLphp - konfigurace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Vygenerování certifikátů - adresář cert/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304800" marR="215900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openssl req -newkey rsa:2048 -new -x509 -days 3652 -nodes -out saml.crt -keyout saml.pem</a:t>
            </a:r>
            <a:endParaRPr i="1" sz="18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Přidání metadat IdP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Do metadata/saml20-idp-hosted.php vložit metadata Proxy IdP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Metadata dostupná z: </a:t>
            </a: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r>
              <a:rPr lang="en" sz="18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https://login.cesnet.cz/proxy/saml2/idp/metadata.php</a:t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9" name="Shape 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Minimální konfigurace - config/authsources.php</a:t>
            </a: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Shape 6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SimpleSAMLphp - konfigurace (2)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86167" y="2188304"/>
            <a:ext cx="4971674" cy="4058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Konfigurace Apache2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         Alias /simplesaml /opt/simplesamlphp/www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        &lt;Directory /opt/simplesamlphp/www&gt;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                Require all granted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        &lt;/Directory&gt;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SimpleSAMLphp - konfigurace (3)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" name="Shape 80"/>
          <p:cNvSpPr txBox="1"/>
          <p:nvPr>
            <p:ph type="title"/>
          </p:nvPr>
        </p:nvSpPr>
        <p:spPr>
          <a:xfrm>
            <a:off x="248325" y="302763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SimpleSAMLphp - ukázkové SP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 rotWithShape="1">
          <a:blip r:embed="rId4">
            <a:alphaModFix/>
          </a:blip>
          <a:srcRect b="0" l="0" r="2505" t="0"/>
          <a:stretch/>
        </p:blipFill>
        <p:spPr>
          <a:xfrm>
            <a:off x="0" y="1925472"/>
            <a:ext cx="9144002" cy="35159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Shibboleth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- instalace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505225" y="12496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Instalace Shibboleth (Debian)</a:t>
            </a:r>
            <a:br>
              <a:rPr lang="en" sz="2800"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echo 'deb http://pkg.switch.ch/switchaai/debian jessie main' &gt;       /etc/apt/sources.list.d/SWITCHaai-swdistrib.list</a:t>
            </a:r>
            <a:br>
              <a:rPr i="1" lang="en" sz="1800"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curl -O http://pkg.switch.ch/switchaai/SWITCHaai-swdistrib.asc</a:t>
            </a:r>
            <a:br>
              <a:rPr i="1" lang="en" sz="1800"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apt-key add SWITCHaai-swdistrib.asc</a:t>
            </a:r>
            <a:br>
              <a:rPr i="1" lang="en" sz="1800"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apt-get update</a:t>
            </a:r>
            <a:br>
              <a:rPr i="1" lang="en" sz="1800">
                <a:latin typeface="Roboto"/>
                <a:ea typeface="Roboto"/>
                <a:cs typeface="Roboto"/>
                <a:sym typeface="Roboto"/>
              </a:rPr>
            </a:b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apt-get install --install-recommends shibboleth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●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Vygenerování certifikátu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-4064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Char char="○"/>
            </a:pPr>
            <a:r>
              <a:rPr lang="en" sz="2800">
                <a:latin typeface="Roboto"/>
                <a:ea typeface="Roboto"/>
                <a:cs typeface="Roboto"/>
                <a:sym typeface="Roboto"/>
              </a:rPr>
              <a:t>V /etc/shibboleth pomocí </a:t>
            </a:r>
            <a:r>
              <a:rPr i="1" lang="en" sz="2800">
                <a:latin typeface="Roboto"/>
                <a:ea typeface="Roboto"/>
                <a:cs typeface="Roboto"/>
                <a:sym typeface="Roboto"/>
              </a:rPr>
              <a:t>shib-keygen</a:t>
            </a:r>
            <a:endParaRPr sz="1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2276" y="348387"/>
            <a:ext cx="944650" cy="105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