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C98F553-75C2-4FB2-BCF1-457209D3C6E3}" type="datetimeFigureOut">
              <a:rPr lang="cs-CZ" smtClean="0"/>
              <a:t>15.8.2011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B1B4AA5-6C11-4EA1-A352-0FE3D2042C8F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Yang </a:t>
            </a:r>
            <a:r>
              <a:rPr lang="en-US" dirty="0" smtClean="0"/>
              <a:t>&amp;</a:t>
            </a:r>
            <a:r>
              <a:rPr lang="cs-CZ" dirty="0" smtClean="0"/>
              <a:t> Netconf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Simple tutorial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4551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r>
              <a:rPr lang="en-US" dirty="0" smtClean="0"/>
              <a:t> - Session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Start session</a:t>
            </a:r>
          </a:p>
          <a:p>
            <a:pPr lvl="1"/>
            <a:r>
              <a:rPr lang="cs-CZ" sz="2400" dirty="0" smtClean="0"/>
              <a:t>Exchanging &lt;hello</a:t>
            </a:r>
            <a:r>
              <a:rPr lang="cs-CZ" sz="2400" dirty="0"/>
              <a:t>&gt; </a:t>
            </a:r>
            <a:r>
              <a:rPr lang="en-US" sz="2400" dirty="0" smtClean="0"/>
              <a:t>tag elements</a:t>
            </a:r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r>
              <a:rPr lang="en-US" sz="1800" dirty="0" smtClean="0"/>
              <a:t>&lt;</a:t>
            </a:r>
            <a:r>
              <a:rPr lang="en-US" sz="1800" dirty="0"/>
              <a:t>hello&gt;</a:t>
            </a:r>
          </a:p>
          <a:p>
            <a:pPr marL="36576" indent="0">
              <a:buNone/>
            </a:pPr>
            <a:r>
              <a:rPr lang="en-US" sz="1800" dirty="0"/>
              <a:t>    &lt;capabilities&gt;</a:t>
            </a:r>
          </a:p>
          <a:p>
            <a:pPr marL="36576" indent="0">
              <a:buNone/>
            </a:pPr>
            <a:r>
              <a:rPr lang="en-US" sz="1800" dirty="0"/>
              <a:t>        &lt;capability&gt;first-capability&lt;/capability&gt;</a:t>
            </a:r>
          </a:p>
          <a:p>
            <a:pPr marL="36576" indent="0">
              <a:buNone/>
            </a:pPr>
            <a:r>
              <a:rPr lang="en-US" sz="1800" dirty="0"/>
              <a:t>        &lt;!- - tag elements for additional capabilities - -&gt;</a:t>
            </a:r>
          </a:p>
          <a:p>
            <a:pPr marL="36576" indent="0">
              <a:buNone/>
            </a:pPr>
            <a:r>
              <a:rPr lang="en-US" sz="1800" dirty="0"/>
              <a:t>    &lt;/capabilities&gt;</a:t>
            </a:r>
          </a:p>
          <a:p>
            <a:pPr marL="36576" indent="0">
              <a:buNone/>
            </a:pPr>
            <a:r>
              <a:rPr lang="en-US" sz="1800" dirty="0"/>
              <a:t>&lt;/hello</a:t>
            </a:r>
            <a:r>
              <a:rPr lang="en-US" sz="1800" dirty="0" smtClean="0"/>
              <a:t>&gt;</a:t>
            </a:r>
          </a:p>
          <a:p>
            <a:pPr marL="36576" indent="0">
              <a:buNone/>
            </a:pPr>
            <a:endParaRPr lang="en-US" sz="1800" dirty="0"/>
          </a:p>
          <a:p>
            <a:r>
              <a:rPr lang="en-US" sz="2800" dirty="0" smtClean="0"/>
              <a:t>End session</a:t>
            </a:r>
          </a:p>
          <a:p>
            <a:pPr marL="448056" lvl="1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cs-CZ" sz="1800" dirty="0"/>
              <a:t>&lt;close-session</a:t>
            </a:r>
            <a:r>
              <a:rPr lang="cs-CZ" sz="1800" dirty="0" smtClean="0"/>
              <a:t>&gt;</a:t>
            </a:r>
            <a:endParaRPr lang="en-US" sz="1800" dirty="0" smtClean="0"/>
          </a:p>
          <a:p>
            <a:pPr marL="36576" indent="0">
              <a:buNone/>
            </a:pPr>
            <a:r>
              <a:rPr lang="cs-CZ" sz="1800" dirty="0" smtClean="0"/>
              <a:t>&lt;</a:t>
            </a:r>
            <a:r>
              <a:rPr lang="en-US" sz="1800" dirty="0" smtClean="0"/>
              <a:t>kill</a:t>
            </a:r>
            <a:r>
              <a:rPr lang="cs-CZ" sz="1800" dirty="0" smtClean="0"/>
              <a:t>-session</a:t>
            </a:r>
            <a:r>
              <a:rPr lang="cs-CZ" sz="18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170300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r>
              <a:rPr lang="en-US" dirty="0" smtClean="0"/>
              <a:t> - Requests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Operation requests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2000" dirty="0" smtClean="0"/>
              <a:t>&lt;</a:t>
            </a:r>
            <a:r>
              <a:rPr lang="en-US" sz="2000" dirty="0" err="1"/>
              <a:t>rpc</a:t>
            </a:r>
            <a:r>
              <a:rPr lang="en-US" sz="2000" dirty="0"/>
              <a:t>&gt;</a:t>
            </a:r>
          </a:p>
          <a:p>
            <a:pPr marL="36576" indent="0">
              <a:buNone/>
            </a:pPr>
            <a:r>
              <a:rPr lang="en-US" sz="2000" dirty="0"/>
              <a:t>    &lt;get-interface-information&gt;</a:t>
            </a:r>
          </a:p>
          <a:p>
            <a:pPr marL="36576" indent="0">
              <a:buNone/>
            </a:pPr>
            <a:r>
              <a:rPr lang="en-US" sz="2000" dirty="0"/>
              <a:t>        &lt;interface-name&gt;ge-2/3/0&lt;/interface-name&gt;</a:t>
            </a:r>
          </a:p>
          <a:p>
            <a:pPr marL="36576" indent="0">
              <a:buNone/>
            </a:pPr>
            <a:r>
              <a:rPr lang="en-US" sz="2000" dirty="0"/>
              <a:t>        &lt;detail/&gt;</a:t>
            </a:r>
          </a:p>
          <a:p>
            <a:pPr marL="36576" indent="0">
              <a:buNone/>
            </a:pPr>
            <a:r>
              <a:rPr lang="en-US" sz="2000" dirty="0"/>
              <a:t>    &lt;/get-interface-information&gt;</a:t>
            </a:r>
          </a:p>
          <a:p>
            <a:pPr marL="36576" indent="0">
              <a:buNone/>
            </a:pPr>
            <a:r>
              <a:rPr lang="en-US" sz="2000" dirty="0"/>
              <a:t>&lt;/</a:t>
            </a:r>
            <a:r>
              <a:rPr lang="en-US" sz="2000" dirty="0" err="1"/>
              <a:t>rpc</a:t>
            </a:r>
            <a:r>
              <a:rPr lang="en-US" sz="2000" dirty="0"/>
              <a:t>&gt;</a:t>
            </a:r>
            <a:endParaRPr lang="en-US" sz="2000" dirty="0" smtClean="0"/>
          </a:p>
          <a:p>
            <a:pPr marL="36576" indent="0">
              <a:buNone/>
            </a:pPr>
            <a:endParaRPr lang="en-US" sz="1200" dirty="0" smtClean="0"/>
          </a:p>
          <a:p>
            <a:pPr marL="36576" indent="0">
              <a:buNone/>
            </a:pPr>
            <a:r>
              <a:rPr lang="cs-CZ" sz="2000" dirty="0"/>
              <a:t>&lt;rpc-reply xmlns="URN" xmlns:junos="URL"&gt;</a:t>
            </a:r>
          </a:p>
          <a:p>
            <a:pPr marL="36576" indent="0">
              <a:buNone/>
            </a:pPr>
            <a:r>
              <a:rPr lang="cs-CZ" sz="2000" dirty="0"/>
              <a:t>    &lt;ok/&gt;</a:t>
            </a:r>
          </a:p>
          <a:p>
            <a:pPr marL="36576" indent="0">
              <a:buNone/>
            </a:pPr>
            <a:r>
              <a:rPr lang="cs-CZ" sz="2000" dirty="0"/>
              <a:t>&lt;/rpc-reply&gt;</a:t>
            </a:r>
          </a:p>
        </p:txBody>
      </p:sp>
    </p:spTree>
    <p:extLst>
      <p:ext uri="{BB962C8B-B14F-4D97-AF65-F5344CB8AC3E}">
        <p14:creationId xmlns:p14="http://schemas.microsoft.com/office/powerpoint/2010/main" val="868906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r>
              <a:rPr lang="en-US" dirty="0" smtClean="0"/>
              <a:t> - Requests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Configuration requests – get </a:t>
            </a:r>
            <a:r>
              <a:rPr lang="en-US" dirty="0" err="1" smtClean="0"/>
              <a:t>config</a:t>
            </a:r>
            <a:endParaRPr lang="en-US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2300" dirty="0" smtClean="0"/>
              <a:t>&lt;</a:t>
            </a:r>
            <a:r>
              <a:rPr lang="en-US" sz="2300" dirty="0" err="1"/>
              <a:t>rpc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    &lt;get-</a:t>
            </a:r>
            <a:r>
              <a:rPr lang="en-US" sz="2300" dirty="0" err="1"/>
              <a:t>config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        &lt;source&gt;</a:t>
            </a:r>
          </a:p>
          <a:p>
            <a:pPr marL="36576" indent="0">
              <a:buNone/>
            </a:pPr>
            <a:r>
              <a:rPr lang="en-US" sz="2300" dirty="0"/>
              <a:t>            &lt;candidate/&gt;</a:t>
            </a:r>
          </a:p>
          <a:p>
            <a:pPr marL="36576" indent="0">
              <a:buNone/>
            </a:pPr>
            <a:r>
              <a:rPr lang="en-US" sz="2300" dirty="0"/>
              <a:t>        &lt;/source&gt;</a:t>
            </a:r>
          </a:p>
          <a:p>
            <a:pPr marL="36576" indent="0">
              <a:buNone/>
            </a:pPr>
            <a:r>
              <a:rPr lang="en-US" sz="2300" dirty="0"/>
              <a:t>        &lt;filter type="</a:t>
            </a:r>
            <a:r>
              <a:rPr lang="en-US" sz="2300" dirty="0" err="1"/>
              <a:t>subtree</a:t>
            </a:r>
            <a:r>
              <a:rPr lang="en-US" sz="2300" dirty="0"/>
              <a:t>"&gt;</a:t>
            </a:r>
          </a:p>
          <a:p>
            <a:pPr marL="36576" indent="0">
              <a:buNone/>
            </a:pPr>
            <a:r>
              <a:rPr lang="en-US" sz="2300" dirty="0"/>
              <a:t>            &lt;configuration&gt;</a:t>
            </a:r>
          </a:p>
          <a:p>
            <a:pPr marL="36576" indent="0">
              <a:buNone/>
            </a:pPr>
            <a:r>
              <a:rPr lang="en-US" sz="2300" dirty="0"/>
              <a:t>                &lt;system&gt;</a:t>
            </a:r>
          </a:p>
          <a:p>
            <a:pPr marL="36576" indent="0">
              <a:buNone/>
            </a:pPr>
            <a:r>
              <a:rPr lang="en-US" sz="2300" dirty="0"/>
              <a:t>                    &lt;login/&gt;</a:t>
            </a:r>
          </a:p>
          <a:p>
            <a:pPr marL="36576" indent="0">
              <a:buNone/>
            </a:pPr>
            <a:r>
              <a:rPr lang="en-US" sz="2300" dirty="0"/>
              <a:t>                &lt;/system&gt;</a:t>
            </a:r>
          </a:p>
          <a:p>
            <a:pPr marL="36576" indent="0">
              <a:buNone/>
            </a:pPr>
            <a:r>
              <a:rPr lang="en-US" sz="2300" dirty="0"/>
              <a:t>            &lt;/configuration&gt;</a:t>
            </a:r>
          </a:p>
          <a:p>
            <a:pPr marL="36576" indent="0">
              <a:buNone/>
            </a:pPr>
            <a:r>
              <a:rPr lang="en-US" sz="2300" dirty="0"/>
              <a:t>        &lt;/filter&gt;</a:t>
            </a:r>
          </a:p>
          <a:p>
            <a:pPr marL="36576" indent="0">
              <a:buNone/>
            </a:pPr>
            <a:r>
              <a:rPr lang="en-US" sz="2300" dirty="0"/>
              <a:t>    &lt;/get-</a:t>
            </a:r>
            <a:r>
              <a:rPr lang="en-US" sz="2300" dirty="0" err="1"/>
              <a:t>config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&lt;/</a:t>
            </a:r>
            <a:r>
              <a:rPr lang="en-US" sz="2300" dirty="0" err="1"/>
              <a:t>rpc</a:t>
            </a:r>
            <a:r>
              <a:rPr lang="en-US" sz="2300" dirty="0"/>
              <a:t>&gt;</a:t>
            </a:r>
            <a:endParaRPr lang="cs-CZ" sz="1300" dirty="0"/>
          </a:p>
        </p:txBody>
      </p:sp>
    </p:spTree>
    <p:extLst>
      <p:ext uri="{BB962C8B-B14F-4D97-AF65-F5344CB8AC3E}">
        <p14:creationId xmlns:p14="http://schemas.microsoft.com/office/powerpoint/2010/main" val="2164758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r>
              <a:rPr lang="en-US" dirty="0" smtClean="0"/>
              <a:t> - Requests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467600" cy="54726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Configuration requests – edit </a:t>
            </a:r>
            <a:r>
              <a:rPr lang="en-US" dirty="0" err="1" smtClean="0"/>
              <a:t>config</a:t>
            </a:r>
            <a:endParaRPr lang="en-US" dirty="0" smtClean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2300" dirty="0" smtClean="0"/>
              <a:t>&lt;</a:t>
            </a:r>
            <a:r>
              <a:rPr lang="en-US" sz="2300" dirty="0" err="1"/>
              <a:t>rpc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    &lt;edit-</a:t>
            </a:r>
            <a:r>
              <a:rPr lang="en-US" sz="2300" dirty="0" err="1"/>
              <a:t>config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        &lt;target&gt;</a:t>
            </a:r>
          </a:p>
          <a:p>
            <a:pPr marL="36576" indent="0">
              <a:buNone/>
            </a:pPr>
            <a:r>
              <a:rPr lang="en-US" sz="2300" dirty="0"/>
              <a:t>            &lt;candidate/&gt;</a:t>
            </a:r>
          </a:p>
          <a:p>
            <a:pPr marL="36576" indent="0">
              <a:buNone/>
            </a:pPr>
            <a:r>
              <a:rPr lang="en-US" sz="2300" dirty="0"/>
              <a:t>        &lt;/target&gt;</a:t>
            </a:r>
          </a:p>
          <a:p>
            <a:pPr marL="36576" indent="0">
              <a:buNone/>
            </a:pPr>
            <a:r>
              <a:rPr lang="en-US" sz="2300" dirty="0"/>
              <a:t>        &lt;</a:t>
            </a:r>
            <a:r>
              <a:rPr lang="en-US" sz="2300" dirty="0" err="1"/>
              <a:t>config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            &lt;configuration&gt;</a:t>
            </a:r>
          </a:p>
          <a:p>
            <a:pPr marL="36576" indent="0">
              <a:buNone/>
            </a:pPr>
            <a:r>
              <a:rPr lang="en-US" sz="2300" dirty="0"/>
              <a:t>                &lt;system&gt;</a:t>
            </a:r>
          </a:p>
          <a:p>
            <a:pPr marL="36576" indent="0">
              <a:buNone/>
            </a:pPr>
            <a:r>
              <a:rPr lang="en-US" sz="2300" dirty="0"/>
              <a:t>                    &lt;login&gt;</a:t>
            </a:r>
          </a:p>
          <a:p>
            <a:pPr marL="36576" indent="0">
              <a:buNone/>
            </a:pPr>
            <a:r>
              <a:rPr lang="en-US" sz="2300" dirty="0"/>
              <a:t>                        &lt;user&gt;</a:t>
            </a:r>
          </a:p>
          <a:p>
            <a:pPr marL="36576" indent="0">
              <a:buNone/>
            </a:pPr>
            <a:r>
              <a:rPr lang="en-US" sz="2300" dirty="0"/>
              <a:t>                            &lt;name&gt;admin&lt;/name&gt;</a:t>
            </a:r>
          </a:p>
          <a:p>
            <a:pPr marL="36576" indent="0">
              <a:buNone/>
            </a:pPr>
            <a:r>
              <a:rPr lang="en-US" sz="2300" dirty="0"/>
              <a:t>                            &lt;full-name&gt;Administrator&lt;/full-name&gt;</a:t>
            </a:r>
          </a:p>
          <a:p>
            <a:pPr marL="36576" indent="0">
              <a:buNone/>
            </a:pPr>
            <a:r>
              <a:rPr lang="en-US" sz="2300" dirty="0"/>
              <a:t>                            &lt;class&gt;</a:t>
            </a:r>
            <a:r>
              <a:rPr lang="en-US" sz="2300" dirty="0" err="1"/>
              <a:t>superuser</a:t>
            </a:r>
            <a:r>
              <a:rPr lang="en-US" sz="2300" dirty="0"/>
              <a:t>&lt;/class&gt;</a:t>
            </a:r>
          </a:p>
          <a:p>
            <a:pPr marL="36576" indent="0">
              <a:buNone/>
            </a:pPr>
            <a:r>
              <a:rPr lang="en-US" sz="2300" dirty="0"/>
              <a:t>                        &lt;/user&gt;</a:t>
            </a:r>
          </a:p>
          <a:p>
            <a:pPr marL="36576" indent="0">
              <a:buNone/>
            </a:pPr>
            <a:r>
              <a:rPr lang="en-US" sz="2300" dirty="0"/>
              <a:t>                    &lt;/login&gt;</a:t>
            </a:r>
          </a:p>
          <a:p>
            <a:pPr marL="36576" indent="0">
              <a:buNone/>
            </a:pPr>
            <a:r>
              <a:rPr lang="en-US" sz="2300" dirty="0"/>
              <a:t>                &lt;/system&gt;</a:t>
            </a:r>
          </a:p>
          <a:p>
            <a:pPr marL="36576" indent="0">
              <a:buNone/>
            </a:pPr>
            <a:r>
              <a:rPr lang="en-US" sz="2300" dirty="0"/>
              <a:t>            &lt;/configuration&gt;</a:t>
            </a:r>
          </a:p>
          <a:p>
            <a:pPr marL="36576" indent="0">
              <a:buNone/>
            </a:pPr>
            <a:r>
              <a:rPr lang="en-US" sz="2300" dirty="0"/>
              <a:t>        &lt;/</a:t>
            </a:r>
            <a:r>
              <a:rPr lang="en-US" sz="2300" dirty="0" err="1"/>
              <a:t>config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    &lt;/edit-</a:t>
            </a:r>
            <a:r>
              <a:rPr lang="en-US" sz="2300" dirty="0" err="1"/>
              <a:t>config</a:t>
            </a:r>
            <a:r>
              <a:rPr lang="en-US" sz="2300" dirty="0"/>
              <a:t>&gt;</a:t>
            </a:r>
          </a:p>
          <a:p>
            <a:pPr marL="36576" indent="0">
              <a:buNone/>
            </a:pPr>
            <a:r>
              <a:rPr lang="en-US" sz="2300" dirty="0"/>
              <a:t>&lt;/</a:t>
            </a:r>
            <a:r>
              <a:rPr lang="en-US" sz="2300" dirty="0" err="1"/>
              <a:t>rpc</a:t>
            </a:r>
            <a:r>
              <a:rPr lang="en-US" sz="2300" dirty="0"/>
              <a:t>&gt;</a:t>
            </a:r>
            <a:endParaRPr lang="cs-CZ" sz="1300" dirty="0"/>
          </a:p>
        </p:txBody>
      </p:sp>
    </p:spTree>
    <p:extLst>
      <p:ext uri="{BB962C8B-B14F-4D97-AF65-F5344CB8AC3E}">
        <p14:creationId xmlns:p14="http://schemas.microsoft.com/office/powerpoint/2010/main" val="1876483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r>
              <a:rPr lang="en-US" dirty="0" smtClean="0"/>
              <a:t> - Operations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600" dirty="0"/>
              <a:t>&lt;get&gt;</a:t>
            </a:r>
            <a:r>
              <a:rPr lang="en-US" sz="1600" dirty="0"/>
              <a:t> Retrieve &lt;running&gt; or state data.</a:t>
            </a:r>
          </a:p>
          <a:p>
            <a:r>
              <a:rPr lang="cs-CZ" sz="1600" dirty="0"/>
              <a:t>&lt;get-config&gt;</a:t>
            </a:r>
            <a:r>
              <a:rPr lang="en-US" sz="1600" dirty="0"/>
              <a:t> Retrieve all or part of a configuration</a:t>
            </a:r>
            <a:r>
              <a:rPr lang="en-US" sz="1600" dirty="0" smtClean="0"/>
              <a:t>.</a:t>
            </a:r>
          </a:p>
          <a:p>
            <a:r>
              <a:rPr lang="cs-CZ" sz="1600" dirty="0"/>
              <a:t>&lt;edit-config&gt;</a:t>
            </a:r>
            <a:r>
              <a:rPr lang="en-US" sz="1600" dirty="0"/>
              <a:t> Edit the target configuration</a:t>
            </a:r>
            <a:r>
              <a:rPr lang="en-US" sz="1600" dirty="0" smtClean="0"/>
              <a:t>.</a:t>
            </a:r>
          </a:p>
          <a:p>
            <a:r>
              <a:rPr lang="cs-CZ" sz="1600" dirty="0" smtClean="0"/>
              <a:t>&lt;</a:t>
            </a:r>
            <a:r>
              <a:rPr lang="cs-CZ" sz="1600" dirty="0"/>
              <a:t>copy-config&gt;</a:t>
            </a:r>
            <a:r>
              <a:rPr lang="en-US" sz="1600" dirty="0"/>
              <a:t> Copy an entire configuration.</a:t>
            </a:r>
          </a:p>
          <a:p>
            <a:r>
              <a:rPr lang="cs-CZ" sz="1600" dirty="0"/>
              <a:t>&lt;delete-config&gt;</a:t>
            </a:r>
            <a:r>
              <a:rPr lang="en-US" sz="1600" dirty="0"/>
              <a:t> Delete a configuration.</a:t>
            </a:r>
          </a:p>
          <a:p>
            <a:endParaRPr lang="en-US" sz="1600" dirty="0" smtClean="0"/>
          </a:p>
          <a:p>
            <a:r>
              <a:rPr lang="cs-CZ" sz="1600" dirty="0"/>
              <a:t>&lt;commit&gt;</a:t>
            </a:r>
            <a:r>
              <a:rPr lang="en-US" sz="1600" dirty="0"/>
              <a:t> Activate edits in &lt;candidate</a:t>
            </a:r>
            <a:r>
              <a:rPr lang="en-US" sz="1600" dirty="0" smtClean="0"/>
              <a:t>&gt;.</a:t>
            </a:r>
            <a:endParaRPr lang="en-US" sz="1600" dirty="0"/>
          </a:p>
          <a:p>
            <a:r>
              <a:rPr lang="cs-CZ" sz="1600" dirty="0" smtClean="0"/>
              <a:t>&lt;</a:t>
            </a:r>
            <a:r>
              <a:rPr lang="cs-CZ" sz="1600" dirty="0"/>
              <a:t>cancel-commit</a:t>
            </a:r>
            <a:r>
              <a:rPr lang="cs-CZ" sz="1600" dirty="0" smtClean="0"/>
              <a:t>&gt;</a:t>
            </a:r>
            <a:r>
              <a:rPr lang="en-US" sz="1600" dirty="0"/>
              <a:t> Cancel a confirmed-commit operation</a:t>
            </a:r>
            <a:r>
              <a:rPr lang="en-US" sz="1600" dirty="0" smtClean="0"/>
              <a:t>.</a:t>
            </a:r>
          </a:p>
          <a:p>
            <a:r>
              <a:rPr lang="cs-CZ" sz="1600" dirty="0"/>
              <a:t>&lt;discard-changes&gt;</a:t>
            </a:r>
            <a:r>
              <a:rPr lang="en-US" sz="1600" dirty="0"/>
              <a:t> Discard edits in &lt;candidate</a:t>
            </a:r>
            <a:r>
              <a:rPr lang="en-US" sz="1600" dirty="0" smtClean="0"/>
              <a:t>&gt;.</a:t>
            </a:r>
          </a:p>
          <a:p>
            <a:endParaRPr lang="en-US" sz="1600" dirty="0" smtClean="0"/>
          </a:p>
          <a:p>
            <a:r>
              <a:rPr lang="cs-CZ" sz="1600" dirty="0"/>
              <a:t>&lt;load&gt;</a:t>
            </a:r>
            <a:r>
              <a:rPr lang="en-US" sz="1600" dirty="0"/>
              <a:t> Load a YANG module</a:t>
            </a:r>
            <a:r>
              <a:rPr lang="en-US" sz="1600" dirty="0" smtClean="0"/>
              <a:t>.</a:t>
            </a:r>
          </a:p>
          <a:p>
            <a:r>
              <a:rPr lang="cs-CZ" sz="1600" dirty="0"/>
              <a:t>&lt;get-schema&gt;</a:t>
            </a:r>
            <a:r>
              <a:rPr lang="en-US" sz="1600" dirty="0"/>
              <a:t> Retrieve a YANG or YIN module definition file</a:t>
            </a:r>
            <a:r>
              <a:rPr lang="en-US" sz="1600" dirty="0" smtClean="0"/>
              <a:t>.</a:t>
            </a:r>
          </a:p>
          <a:p>
            <a:r>
              <a:rPr lang="cs-CZ" sz="1600" dirty="0"/>
              <a:t>&lt;create-subscription&gt;</a:t>
            </a:r>
            <a:r>
              <a:rPr lang="en-US" sz="1600" dirty="0"/>
              <a:t> </a:t>
            </a:r>
            <a:r>
              <a:rPr lang="cs-CZ" sz="1600" dirty="0"/>
              <a:t>Start receiving notifications</a:t>
            </a:r>
            <a:r>
              <a:rPr lang="cs-CZ" sz="1600" dirty="0" smtClean="0"/>
              <a:t>.</a:t>
            </a:r>
            <a:endParaRPr lang="en-US" sz="1600" dirty="0" smtClean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527623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r>
              <a:rPr lang="en-US" dirty="0" smtClean="0"/>
              <a:t> - Operations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600" dirty="0" smtClean="0"/>
              <a:t>&lt;</a:t>
            </a:r>
            <a:r>
              <a:rPr lang="cs-CZ" sz="1600" dirty="0"/>
              <a:t>lock</a:t>
            </a:r>
            <a:r>
              <a:rPr lang="cs-CZ" sz="1600" dirty="0" smtClean="0"/>
              <a:t>&gt;</a:t>
            </a:r>
            <a:r>
              <a:rPr lang="en-US" sz="1600" dirty="0"/>
              <a:t> Lock a database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&lt;unlock&gt; Unlock a database.</a:t>
            </a:r>
            <a:endParaRPr lang="en-US" sz="1600" dirty="0" smtClean="0"/>
          </a:p>
          <a:p>
            <a:r>
              <a:rPr lang="cs-CZ" sz="1600" dirty="0"/>
              <a:t>&lt;partial-lock</a:t>
            </a:r>
            <a:r>
              <a:rPr lang="cs-CZ" sz="1600" dirty="0" smtClean="0"/>
              <a:t>&gt;</a:t>
            </a:r>
            <a:r>
              <a:rPr lang="en-US" sz="1600" dirty="0"/>
              <a:t> Lock part of the &lt;running&gt; </a:t>
            </a:r>
            <a:r>
              <a:rPr lang="en-US" sz="1600" dirty="0" smtClean="0"/>
              <a:t>database.</a:t>
            </a:r>
          </a:p>
          <a:p>
            <a:r>
              <a:rPr lang="cs-CZ" sz="1600" dirty="0"/>
              <a:t>&lt;partial-unlock</a:t>
            </a:r>
            <a:r>
              <a:rPr lang="cs-CZ" sz="1600" dirty="0" smtClean="0"/>
              <a:t>&gt;</a:t>
            </a:r>
            <a:r>
              <a:rPr lang="en-US" sz="1600" dirty="0"/>
              <a:t> Unlock part of the &lt;running&gt; </a:t>
            </a:r>
            <a:r>
              <a:rPr lang="en-US" sz="1600" dirty="0" smtClean="0"/>
              <a:t>database.</a:t>
            </a:r>
          </a:p>
          <a:p>
            <a:r>
              <a:rPr lang="en-US" sz="1600" dirty="0"/>
              <a:t>&lt;</a:t>
            </a:r>
            <a:r>
              <a:rPr lang="en-US" sz="1600" dirty="0" smtClean="0"/>
              <a:t>validate&gt; Validate </a:t>
            </a:r>
            <a:r>
              <a:rPr lang="en-US" sz="1600" dirty="0"/>
              <a:t>a </a:t>
            </a:r>
            <a:r>
              <a:rPr lang="en-US" sz="1600" dirty="0" smtClean="0"/>
              <a:t>database.</a:t>
            </a:r>
          </a:p>
          <a:p>
            <a:endParaRPr lang="en-US" sz="1600" dirty="0"/>
          </a:p>
          <a:p>
            <a:r>
              <a:rPr lang="cs-CZ" sz="1600" dirty="0" smtClean="0"/>
              <a:t>&lt;</a:t>
            </a:r>
            <a:r>
              <a:rPr lang="cs-CZ" sz="1600" dirty="0"/>
              <a:t>get-my-session&gt;</a:t>
            </a:r>
            <a:r>
              <a:rPr lang="en-US" sz="1600" dirty="0"/>
              <a:t> Retrieve session customization parameters.</a:t>
            </a:r>
          </a:p>
          <a:p>
            <a:r>
              <a:rPr lang="cs-CZ" sz="1600" dirty="0"/>
              <a:t>&lt;close-session&gt;</a:t>
            </a:r>
            <a:r>
              <a:rPr lang="en-US" sz="1600" dirty="0"/>
              <a:t> Terminate the current session.</a:t>
            </a:r>
          </a:p>
          <a:p>
            <a:r>
              <a:rPr lang="cs-CZ" sz="1600" dirty="0"/>
              <a:t>&lt;kill-session&gt;</a:t>
            </a:r>
            <a:r>
              <a:rPr lang="en-US" sz="1600" dirty="0"/>
              <a:t> Terminate a NETCONF session</a:t>
            </a:r>
            <a:r>
              <a:rPr lang="en-US" sz="1600" dirty="0" smtClean="0"/>
              <a:t>.</a:t>
            </a:r>
          </a:p>
          <a:p>
            <a:r>
              <a:rPr lang="cs-CZ" sz="1600" dirty="0"/>
              <a:t>&lt;set-my-session</a:t>
            </a:r>
            <a:r>
              <a:rPr lang="cs-CZ" sz="1600" dirty="0" smtClean="0"/>
              <a:t>&gt;</a:t>
            </a:r>
            <a:r>
              <a:rPr lang="en-US" sz="1600" dirty="0"/>
              <a:t> Set the session customization parameters</a:t>
            </a:r>
            <a:r>
              <a:rPr lang="en-US" sz="1600" dirty="0" smtClean="0"/>
              <a:t>.</a:t>
            </a:r>
          </a:p>
          <a:p>
            <a:r>
              <a:rPr lang="cs-CZ" sz="1600" dirty="0"/>
              <a:t>&lt;</a:t>
            </a:r>
            <a:r>
              <a:rPr lang="cs-CZ" sz="1600" dirty="0" smtClean="0"/>
              <a:t>set-log-level&gt;</a:t>
            </a:r>
            <a:r>
              <a:rPr lang="en-US" sz="1600" dirty="0" smtClean="0"/>
              <a:t> Set </a:t>
            </a:r>
            <a:r>
              <a:rPr lang="en-US" sz="1600" dirty="0"/>
              <a:t>the logging verbosity level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cs-CZ" sz="1600" dirty="0"/>
              <a:t>&lt;restart&gt;</a:t>
            </a:r>
            <a:r>
              <a:rPr lang="en-US" sz="1600" dirty="0"/>
              <a:t> </a:t>
            </a:r>
            <a:r>
              <a:rPr lang="cs-CZ" sz="1600" dirty="0"/>
              <a:t>Restart the server</a:t>
            </a:r>
            <a:r>
              <a:rPr lang="cs-CZ" sz="1600" dirty="0" smtClean="0"/>
              <a:t>.</a:t>
            </a:r>
            <a:endParaRPr lang="en-US" sz="1600" dirty="0" smtClean="0"/>
          </a:p>
          <a:p>
            <a:r>
              <a:rPr lang="cs-CZ" sz="1600" dirty="0"/>
              <a:t>&lt;shutdown</a:t>
            </a:r>
            <a:r>
              <a:rPr lang="cs-CZ" sz="1600" dirty="0" smtClean="0"/>
              <a:t>&gt;</a:t>
            </a:r>
            <a:r>
              <a:rPr lang="en-US" sz="1600" dirty="0"/>
              <a:t> Shutdown the server.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837070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Yang  - M</a:t>
            </a:r>
            <a:r>
              <a:rPr lang="en-US" dirty="0" err="1" smtClean="0"/>
              <a:t>odules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submodules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Header </a:t>
            </a:r>
            <a:r>
              <a:rPr lang="en-US" dirty="0"/>
              <a:t>statements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yang-version, namespace, prefix</a:t>
            </a:r>
          </a:p>
          <a:p>
            <a:pPr>
              <a:lnSpc>
                <a:spcPct val="90000"/>
              </a:lnSpc>
            </a:pPr>
            <a:r>
              <a:rPr lang="en-US" dirty="0"/>
              <a:t>Linkage statement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import and include</a:t>
            </a:r>
          </a:p>
          <a:p>
            <a:pPr>
              <a:lnSpc>
                <a:spcPct val="90000"/>
              </a:lnSpc>
            </a:pPr>
            <a:r>
              <a:rPr lang="en-US" dirty="0"/>
              <a:t>Meta information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organization, contact</a:t>
            </a:r>
          </a:p>
          <a:p>
            <a:pPr>
              <a:lnSpc>
                <a:spcPct val="90000"/>
              </a:lnSpc>
            </a:pPr>
            <a:r>
              <a:rPr lang="en-US" dirty="0"/>
              <a:t>Revision history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revision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0406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Yang  - M</a:t>
            </a:r>
            <a:r>
              <a:rPr lang="en-US" dirty="0" err="1"/>
              <a:t>odules</a:t>
            </a:r>
            <a:r>
              <a:rPr lang="en-US" dirty="0"/>
              <a:t> and </a:t>
            </a:r>
            <a:r>
              <a:rPr lang="en-US" dirty="0" err="1"/>
              <a:t>submodules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module </a:t>
            </a:r>
            <a:r>
              <a:rPr lang="cs-CZ" sz="3200" dirty="0" smtClean="0">
                <a:latin typeface="Courier" pitchFamily="48" charset="0"/>
              </a:rPr>
              <a:t>besip-module</a:t>
            </a:r>
            <a:r>
              <a:rPr lang="en-US" sz="3200" dirty="0" smtClean="0">
                <a:latin typeface="Courier" pitchFamily="48" charset="0"/>
              </a:rPr>
              <a:t> </a:t>
            </a:r>
            <a:r>
              <a:rPr lang="en-US" sz="3200" dirty="0">
                <a:latin typeface="Courier" pitchFamily="48" charset="0"/>
              </a:rPr>
              <a:t>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namespace "</a:t>
            </a:r>
            <a:r>
              <a:rPr lang="cs-CZ" sz="3200" dirty="0" smtClean="0">
                <a:latin typeface="Courier" pitchFamily="48" charset="0"/>
              </a:rPr>
              <a:t>besip</a:t>
            </a:r>
            <a:r>
              <a:rPr lang="en-US" sz="3200" dirty="0" smtClean="0">
                <a:latin typeface="Courier" pitchFamily="48" charset="0"/>
              </a:rPr>
              <a:t>";</a:t>
            </a: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prefix acme;</a:t>
            </a:r>
          </a:p>
          <a:p>
            <a:pPr marL="36576" indent="0">
              <a:buNone/>
            </a:pP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import </a:t>
            </a:r>
            <a:r>
              <a:rPr lang="en-US" sz="3200" dirty="0" smtClean="0">
                <a:latin typeface="Courier" pitchFamily="48" charset="0"/>
              </a:rPr>
              <a:t>“my-types</a:t>
            </a:r>
            <a:r>
              <a:rPr lang="en-US" sz="3200" dirty="0">
                <a:latin typeface="Courier" pitchFamily="48" charset="0"/>
              </a:rPr>
              <a:t>" 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prefix </a:t>
            </a:r>
            <a:r>
              <a:rPr lang="en-US" sz="3200" dirty="0" err="1" smtClean="0">
                <a:latin typeface="Courier" pitchFamily="48" charset="0"/>
              </a:rPr>
              <a:t>mt</a:t>
            </a:r>
            <a:r>
              <a:rPr lang="en-US" sz="3200" dirty="0" smtClean="0">
                <a:latin typeface="Courier" pitchFamily="48" charset="0"/>
              </a:rPr>
              <a:t>;</a:t>
            </a: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}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include </a:t>
            </a:r>
            <a:r>
              <a:rPr lang="en-US" sz="3200" dirty="0" smtClean="0">
                <a:latin typeface="Courier" pitchFamily="48" charset="0"/>
              </a:rPr>
              <a:t>“some-</a:t>
            </a:r>
            <a:r>
              <a:rPr lang="en-US" sz="3200" dirty="0" err="1" smtClean="0">
                <a:latin typeface="Courier" pitchFamily="48" charset="0"/>
              </a:rPr>
              <a:t>submodule</a:t>
            </a:r>
            <a:r>
              <a:rPr lang="en-US" sz="3200" dirty="0" smtClean="0">
                <a:latin typeface="Courier" pitchFamily="48" charset="0"/>
              </a:rPr>
              <a:t>";</a:t>
            </a: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organization </a:t>
            </a:r>
            <a:r>
              <a:rPr lang="en-US" sz="3200" dirty="0" smtClean="0">
                <a:latin typeface="Courier" pitchFamily="48" charset="0"/>
              </a:rPr>
              <a:t>“</a:t>
            </a:r>
            <a:r>
              <a:rPr lang="en-US" sz="3200" dirty="0" err="1" smtClean="0">
                <a:latin typeface="Courier" pitchFamily="48" charset="0"/>
              </a:rPr>
              <a:t>Besip</a:t>
            </a:r>
            <a:r>
              <a:rPr lang="en-US" sz="3200" dirty="0" smtClean="0">
                <a:latin typeface="Courier" pitchFamily="48" charset="0"/>
              </a:rPr>
              <a:t> </a:t>
            </a:r>
            <a:r>
              <a:rPr lang="en-US" sz="3200" dirty="0">
                <a:latin typeface="Courier" pitchFamily="48" charset="0"/>
              </a:rPr>
              <a:t>Inc.";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contact </a:t>
            </a:r>
            <a:r>
              <a:rPr lang="en-US" sz="3200" dirty="0" smtClean="0">
                <a:latin typeface="Courier" pitchFamily="48" charset="0"/>
              </a:rPr>
              <a:t>joe@mail.com</a:t>
            </a:r>
            <a:r>
              <a:rPr lang="en-US" sz="3200" dirty="0">
                <a:latin typeface="Courier" pitchFamily="48" charset="0"/>
              </a:rPr>
              <a:t>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description </a:t>
            </a:r>
            <a:r>
              <a:rPr lang="en-US" sz="3200" dirty="0" smtClean="0">
                <a:latin typeface="Courier" pitchFamily="48" charset="0"/>
              </a:rPr>
              <a:t>“Example module";</a:t>
            </a: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endParaRPr lang="en-US" sz="3200" dirty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revision </a:t>
            </a:r>
            <a:r>
              <a:rPr lang="en-US" sz="3200" dirty="0" smtClean="0">
                <a:latin typeface="Courier" pitchFamily="48" charset="0"/>
              </a:rPr>
              <a:t>2011-08-15 </a:t>
            </a:r>
            <a:r>
              <a:rPr lang="en-US" sz="3200" dirty="0">
                <a:latin typeface="Courier" pitchFamily="48" charset="0"/>
              </a:rPr>
              <a:t>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description "Initial revision.";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}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…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}</a:t>
            </a:r>
          </a:p>
          <a:p>
            <a:pPr marL="36576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4455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Yang  - </a:t>
            </a:r>
            <a:r>
              <a:rPr lang="en-US" dirty="0" smtClean="0"/>
              <a:t>Statements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</a:t>
            </a:r>
            <a:endParaRPr lang="en-US" dirty="0"/>
          </a:p>
          <a:p>
            <a:pPr lvl="1"/>
            <a:r>
              <a:rPr lang="en-US" dirty="0" smtClean="0"/>
              <a:t>leaf</a:t>
            </a:r>
          </a:p>
          <a:p>
            <a:pPr lvl="1"/>
            <a:r>
              <a:rPr lang="en-US" dirty="0" smtClean="0"/>
              <a:t>leaf-list</a:t>
            </a:r>
          </a:p>
          <a:p>
            <a:pPr lvl="1"/>
            <a:r>
              <a:rPr lang="en-US" dirty="0" smtClean="0"/>
              <a:t>container</a:t>
            </a:r>
          </a:p>
          <a:p>
            <a:pPr lvl="1"/>
            <a:r>
              <a:rPr lang="en-US" dirty="0" smtClean="0"/>
              <a:t>list</a:t>
            </a:r>
          </a:p>
          <a:p>
            <a:r>
              <a:rPr lang="en-US" sz="2800" dirty="0" smtClean="0"/>
              <a:t>special</a:t>
            </a:r>
          </a:p>
          <a:p>
            <a:pPr lvl="1"/>
            <a:r>
              <a:rPr lang="en-US" dirty="0" smtClean="0"/>
              <a:t>must</a:t>
            </a:r>
          </a:p>
          <a:p>
            <a:pPr lvl="1"/>
            <a:r>
              <a:rPr lang="en-US" dirty="0" smtClean="0"/>
              <a:t>when</a:t>
            </a:r>
          </a:p>
          <a:p>
            <a:pPr lvl="1"/>
            <a:r>
              <a:rPr lang="en-US" dirty="0" smtClean="0"/>
              <a:t>augment</a:t>
            </a:r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41575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Yang - Types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Integral</a:t>
            </a:r>
          </a:p>
          <a:p>
            <a:pPr lvl="1"/>
            <a:r>
              <a:rPr lang="en-US" sz="2400" dirty="0">
                <a:latin typeface="Helvetica" pitchFamily="48" charset="0"/>
              </a:rPr>
              <a:t>{,u}</a:t>
            </a:r>
            <a:r>
              <a:rPr lang="en-US" sz="2400" dirty="0" err="1">
                <a:latin typeface="Helvetica" pitchFamily="48" charset="0"/>
              </a:rPr>
              <a:t>int</a:t>
            </a:r>
            <a:r>
              <a:rPr lang="en-US" sz="2400" dirty="0">
                <a:latin typeface="Helvetica" pitchFamily="48" charset="0"/>
              </a:rPr>
              <a:t>{8,16,32,64}</a:t>
            </a:r>
          </a:p>
          <a:p>
            <a:r>
              <a:rPr lang="en-US" dirty="0" smtClean="0"/>
              <a:t>String</a:t>
            </a:r>
          </a:p>
          <a:p>
            <a:pPr lvl="1"/>
            <a:r>
              <a:rPr lang="en-US" sz="2400" dirty="0">
                <a:latin typeface="Helvetica" pitchFamily="48" charset="0"/>
              </a:rPr>
              <a:t>string, enumeration, </a:t>
            </a:r>
            <a:r>
              <a:rPr lang="en-US" sz="2400" dirty="0" err="1" smtClean="0">
                <a:latin typeface="Helvetica" pitchFamily="48" charset="0"/>
              </a:rPr>
              <a:t>boolean</a:t>
            </a:r>
            <a:endParaRPr lang="en-US" dirty="0" smtClean="0"/>
          </a:p>
          <a:p>
            <a:r>
              <a:rPr lang="en-US" dirty="0" smtClean="0"/>
              <a:t>Binary data</a:t>
            </a:r>
          </a:p>
          <a:p>
            <a:pPr lvl="1"/>
            <a:r>
              <a:rPr lang="en-US" dirty="0" smtClean="0"/>
              <a:t>binary</a:t>
            </a:r>
          </a:p>
          <a:p>
            <a:pPr lvl="0"/>
            <a:r>
              <a:rPr lang="en-US" sz="3200" dirty="0">
                <a:latin typeface="Helvetica" pitchFamily="48" charset="0"/>
              </a:rPr>
              <a:t>Bit </a:t>
            </a:r>
            <a:r>
              <a:rPr lang="en-US" sz="3200" dirty="0" smtClean="0">
                <a:latin typeface="Helvetica" pitchFamily="48" charset="0"/>
              </a:rPr>
              <a:t>fields</a:t>
            </a:r>
          </a:p>
          <a:p>
            <a:pPr lvl="1"/>
            <a:r>
              <a:rPr lang="en-US" sz="2800" dirty="0" smtClean="0">
                <a:latin typeface="Helvetica" pitchFamily="48" charset="0"/>
              </a:rPr>
              <a:t>bits</a:t>
            </a:r>
            <a:endParaRPr lang="en-US" sz="2800" dirty="0">
              <a:latin typeface="Helvetica" pitchFamily="48" charset="0"/>
            </a:endParaRPr>
          </a:p>
          <a:p>
            <a:pPr lvl="0"/>
            <a:r>
              <a:rPr lang="en-US" sz="3200" dirty="0" smtClean="0">
                <a:latin typeface="Helvetica" pitchFamily="48" charset="0"/>
              </a:rPr>
              <a:t>References</a:t>
            </a:r>
          </a:p>
          <a:p>
            <a:pPr lvl="1"/>
            <a:r>
              <a:rPr lang="en-US" sz="2800" dirty="0">
                <a:latin typeface="Helvetica" pitchFamily="48" charset="0"/>
              </a:rPr>
              <a:t>instance-identifier, </a:t>
            </a:r>
            <a:r>
              <a:rPr lang="en-US" sz="2800" dirty="0" err="1" smtClean="0">
                <a:latin typeface="Helvetica" pitchFamily="48" charset="0"/>
              </a:rPr>
              <a:t>keyref</a:t>
            </a:r>
            <a:endParaRPr lang="en-US" sz="2800" dirty="0">
              <a:latin typeface="Helvetica" pitchFamily="48" charset="0"/>
            </a:endParaRPr>
          </a:p>
          <a:p>
            <a:pPr lvl="0"/>
            <a:r>
              <a:rPr lang="en-US" sz="3200" dirty="0" smtClean="0">
                <a:latin typeface="Helvetica" pitchFamily="48" charset="0"/>
              </a:rPr>
              <a:t>Other</a:t>
            </a:r>
          </a:p>
          <a:p>
            <a:pPr lvl="1"/>
            <a:r>
              <a:rPr lang="en-US" sz="2800" dirty="0" err="1" smtClean="0">
                <a:latin typeface="Helvetica" pitchFamily="48" charset="0"/>
              </a:rPr>
              <a:t>typedef</a:t>
            </a:r>
            <a:r>
              <a:rPr lang="en-US" sz="2800" dirty="0" smtClean="0">
                <a:latin typeface="Helvetica" pitchFamily="48" charset="0"/>
              </a:rPr>
              <a:t>, union, grouping</a:t>
            </a:r>
            <a:endParaRPr lang="en-US" sz="2800" dirty="0">
              <a:latin typeface="Helvetica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957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Yang - Example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25963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US" sz="3200" b="1" dirty="0" smtClean="0">
                <a:latin typeface="Courier" pitchFamily="48" charset="0"/>
              </a:rPr>
              <a:t>YANG</a:t>
            </a:r>
          </a:p>
          <a:p>
            <a:pPr marL="36576" indent="0">
              <a:buNone/>
            </a:pPr>
            <a:endParaRPr lang="en-US" sz="3200" b="1" dirty="0" smtClean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3200" dirty="0" smtClean="0">
                <a:latin typeface="Courier" pitchFamily="48" charset="0"/>
              </a:rPr>
              <a:t>list </a:t>
            </a:r>
            <a:r>
              <a:rPr lang="en-US" sz="3200" dirty="0">
                <a:latin typeface="Courier" pitchFamily="48" charset="0"/>
              </a:rPr>
              <a:t>user 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key name;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leaf name 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type string;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}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leaf </a:t>
            </a:r>
            <a:r>
              <a:rPr lang="en-US" sz="3200" dirty="0" err="1">
                <a:latin typeface="Courier" pitchFamily="48" charset="0"/>
              </a:rPr>
              <a:t>uid</a:t>
            </a:r>
            <a:r>
              <a:rPr lang="en-US" sz="3200" dirty="0">
                <a:latin typeface="Courier" pitchFamily="48" charset="0"/>
              </a:rPr>
              <a:t> 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type uint32;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}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leaf full-name 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type string;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}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leaf class {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type string;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    default viewer;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    }</a:t>
            </a:r>
          </a:p>
          <a:p>
            <a:pPr marL="36576" indent="0">
              <a:buNone/>
            </a:pPr>
            <a:r>
              <a:rPr lang="en-US" sz="3200" dirty="0">
                <a:latin typeface="Courier" pitchFamily="48" charset="0"/>
              </a:rPr>
              <a:t>}</a:t>
            </a:r>
          </a:p>
          <a:p>
            <a:endParaRPr lang="cs-CZ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1556792"/>
            <a:ext cx="396044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latin typeface="Courier" pitchFamily="48" charset="0"/>
              </a:rPr>
              <a:t>NETCONF</a:t>
            </a:r>
          </a:p>
          <a:p>
            <a:endParaRPr lang="en-US" sz="1500" dirty="0" smtClean="0">
              <a:latin typeface="Courier" pitchFamily="48" charset="0"/>
            </a:endParaRPr>
          </a:p>
          <a:p>
            <a:r>
              <a:rPr lang="en-US" sz="1500" dirty="0" smtClean="0">
                <a:latin typeface="Courier" pitchFamily="48" charset="0"/>
              </a:rPr>
              <a:t>&lt;user&gt;</a:t>
            </a:r>
          </a:p>
          <a:p>
            <a:r>
              <a:rPr lang="en-US" sz="1500" dirty="0" smtClean="0">
                <a:latin typeface="Courier" pitchFamily="48" charset="0"/>
              </a:rPr>
              <a:t>  &lt;name&gt;</a:t>
            </a:r>
            <a:r>
              <a:rPr lang="en-US" sz="1500" dirty="0" err="1" smtClean="0">
                <a:latin typeface="Courier" pitchFamily="48" charset="0"/>
              </a:rPr>
              <a:t>glocks</a:t>
            </a:r>
            <a:r>
              <a:rPr lang="en-US" sz="1500" dirty="0" smtClean="0">
                <a:latin typeface="Courier" pitchFamily="48" charset="0"/>
              </a:rPr>
              <a:t>&lt;/name&gt;</a:t>
            </a:r>
          </a:p>
          <a:p>
            <a:r>
              <a:rPr lang="en-US" sz="1500" dirty="0" smtClean="0">
                <a:latin typeface="Courier" pitchFamily="48" charset="0"/>
              </a:rPr>
              <a:t>  &lt;full-name&gt;Goldie&lt;/full-name&gt;</a:t>
            </a:r>
          </a:p>
          <a:p>
            <a:r>
              <a:rPr lang="en-US" sz="1500" dirty="0" smtClean="0">
                <a:latin typeface="Courier" pitchFamily="48" charset="0"/>
              </a:rPr>
              <a:t>  &lt;class&gt;intruder&lt;/class&gt;</a:t>
            </a:r>
          </a:p>
          <a:p>
            <a:r>
              <a:rPr lang="en-US" sz="1500" dirty="0" smtClean="0">
                <a:latin typeface="Courier" pitchFamily="48" charset="0"/>
              </a:rPr>
              <a:t>&lt;/user&gt;</a:t>
            </a:r>
          </a:p>
          <a:p>
            <a:r>
              <a:rPr lang="en-US" sz="1500" dirty="0" smtClean="0">
                <a:latin typeface="Courier" pitchFamily="48" charset="0"/>
              </a:rPr>
              <a:t>&lt;user&gt;</a:t>
            </a:r>
          </a:p>
          <a:p>
            <a:r>
              <a:rPr lang="en-US" sz="1500" dirty="0" smtClean="0">
                <a:latin typeface="Courier" pitchFamily="48" charset="0"/>
              </a:rPr>
              <a:t>  &lt;name&gt;</a:t>
            </a:r>
            <a:r>
              <a:rPr lang="en-US" sz="1500" dirty="0" err="1" smtClean="0">
                <a:latin typeface="Courier" pitchFamily="48" charset="0"/>
              </a:rPr>
              <a:t>snowey</a:t>
            </a:r>
            <a:r>
              <a:rPr lang="en-US" sz="1500" dirty="0" smtClean="0">
                <a:latin typeface="Courier" pitchFamily="48" charset="0"/>
              </a:rPr>
              <a:t>&lt;/name&gt;</a:t>
            </a:r>
          </a:p>
          <a:p>
            <a:r>
              <a:rPr lang="en-US" sz="1500" dirty="0" smtClean="0">
                <a:latin typeface="Courier" pitchFamily="48" charset="0"/>
              </a:rPr>
              <a:t>  &lt;full-name&gt;Snow&lt;/full-name&gt;</a:t>
            </a:r>
          </a:p>
          <a:p>
            <a:r>
              <a:rPr lang="en-US" sz="1500" dirty="0" smtClean="0">
                <a:latin typeface="Courier" pitchFamily="48" charset="0"/>
              </a:rPr>
              <a:t>  &lt;class&gt;free-loader&lt;/class&gt;</a:t>
            </a:r>
          </a:p>
          <a:p>
            <a:r>
              <a:rPr lang="en-US" sz="1500" dirty="0" smtClean="0">
                <a:latin typeface="Courier" pitchFamily="48" charset="0"/>
              </a:rPr>
              <a:t>&lt;/user&gt;</a:t>
            </a:r>
          </a:p>
          <a:p>
            <a:r>
              <a:rPr lang="en-US" sz="1500" dirty="0" smtClean="0">
                <a:latin typeface="Courier" pitchFamily="48" charset="0"/>
              </a:rPr>
              <a:t>&lt;user&gt;</a:t>
            </a:r>
          </a:p>
          <a:p>
            <a:r>
              <a:rPr lang="en-US" sz="1500" dirty="0" smtClean="0">
                <a:latin typeface="Courier" pitchFamily="48" charset="0"/>
              </a:rPr>
              <a:t>  &lt;name&gt;</a:t>
            </a:r>
            <a:r>
              <a:rPr lang="en-US" sz="1500" dirty="0" err="1" smtClean="0">
                <a:latin typeface="Courier" pitchFamily="48" charset="0"/>
              </a:rPr>
              <a:t>rzull</a:t>
            </a:r>
            <a:r>
              <a:rPr lang="en-US" sz="1500" dirty="0" smtClean="0">
                <a:latin typeface="Courier" pitchFamily="48" charset="0"/>
              </a:rPr>
              <a:t>&lt;/name&gt;</a:t>
            </a:r>
          </a:p>
          <a:p>
            <a:r>
              <a:rPr lang="en-US" sz="1500" dirty="0" smtClean="0">
                <a:latin typeface="Courier" pitchFamily="48" charset="0"/>
              </a:rPr>
              <a:t>  &lt;full-name&gt;</a:t>
            </a:r>
            <a:r>
              <a:rPr lang="en-US" sz="1500" dirty="0" err="1" smtClean="0">
                <a:latin typeface="Courier" pitchFamily="48" charset="0"/>
              </a:rPr>
              <a:t>Repun</a:t>
            </a:r>
            <a:r>
              <a:rPr lang="en-US" sz="1500" dirty="0" smtClean="0">
                <a:latin typeface="Courier" pitchFamily="48" charset="0"/>
              </a:rPr>
              <a:t>&lt;/full-name&gt;</a:t>
            </a:r>
          </a:p>
          <a:p>
            <a:r>
              <a:rPr lang="en-US" sz="1500" dirty="0" smtClean="0">
                <a:latin typeface="Courier" pitchFamily="48" charset="0"/>
              </a:rPr>
              <a:t>&lt;/user&gt;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702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Yang - RPC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b="1" dirty="0" smtClean="0">
                <a:latin typeface="Courier" pitchFamily="48" charset="0"/>
              </a:rPr>
              <a:t>YANG</a:t>
            </a:r>
          </a:p>
          <a:p>
            <a:pPr marL="36576" indent="0">
              <a:buNone/>
            </a:pPr>
            <a:endParaRPr lang="en-US" sz="1600" dirty="0">
              <a:latin typeface="Courier" pitchFamily="48" charset="0"/>
            </a:endParaRPr>
          </a:p>
          <a:p>
            <a:pPr marL="36576" indent="0">
              <a:buNone/>
            </a:pPr>
            <a:r>
              <a:rPr lang="en-US" sz="1600" dirty="0" err="1" smtClean="0">
                <a:latin typeface="Courier" pitchFamily="48" charset="0"/>
              </a:rPr>
              <a:t>rpc</a:t>
            </a:r>
            <a:r>
              <a:rPr lang="en-US" sz="1600" dirty="0" smtClean="0">
                <a:latin typeface="Courier" pitchFamily="48" charset="0"/>
              </a:rPr>
              <a:t> activate </a:t>
            </a:r>
            <a:r>
              <a:rPr lang="en-US" sz="1600" dirty="0">
                <a:latin typeface="Courier" pitchFamily="48" charset="0"/>
              </a:rPr>
              <a:t>{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input {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   leaf </a:t>
            </a:r>
            <a:r>
              <a:rPr lang="en-US" sz="1600" dirty="0" err="1" smtClean="0">
                <a:latin typeface="Courier" pitchFamily="48" charset="0"/>
              </a:rPr>
              <a:t>inputText</a:t>
            </a:r>
            <a:r>
              <a:rPr lang="en-US" sz="1600" dirty="0" smtClean="0">
                <a:latin typeface="Courier" pitchFamily="48" charset="0"/>
              </a:rPr>
              <a:t> </a:t>
            </a:r>
            <a:r>
              <a:rPr lang="en-US" sz="1600" dirty="0">
                <a:latin typeface="Courier" pitchFamily="48" charset="0"/>
              </a:rPr>
              <a:t>{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       type string;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   }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}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output {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   leaf status {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       type string;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   }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   }</a:t>
            </a:r>
          </a:p>
          <a:p>
            <a:pPr marL="36576" indent="0">
              <a:buNone/>
            </a:pPr>
            <a:r>
              <a:rPr lang="en-US" sz="1600" dirty="0">
                <a:latin typeface="Courier" pitchFamily="48" charset="0"/>
              </a:rPr>
              <a:t>}</a:t>
            </a:r>
          </a:p>
          <a:p>
            <a:endParaRPr lang="cs-CZ" dirty="0"/>
          </a:p>
        </p:txBody>
      </p:sp>
      <p:sp>
        <p:nvSpPr>
          <p:cNvPr id="4" name="TextBox 3"/>
          <p:cNvSpPr txBox="1"/>
          <p:nvPr/>
        </p:nvSpPr>
        <p:spPr>
          <a:xfrm>
            <a:off x="4499992" y="1556792"/>
            <a:ext cx="39604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" pitchFamily="48" charset="0"/>
              </a:rPr>
              <a:t>NETCONF</a:t>
            </a:r>
          </a:p>
          <a:p>
            <a:endParaRPr lang="en-US" sz="1600" dirty="0">
              <a:latin typeface="Courier" pitchFamily="48" charset="0"/>
            </a:endParaRPr>
          </a:p>
          <a:p>
            <a:r>
              <a:rPr lang="en-US" sz="1600" dirty="0" smtClean="0">
                <a:latin typeface="Courier" pitchFamily="48" charset="0"/>
              </a:rPr>
              <a:t>&lt;</a:t>
            </a:r>
            <a:r>
              <a:rPr lang="en-US" sz="1600" dirty="0" err="1" smtClean="0">
                <a:latin typeface="Courier" pitchFamily="48" charset="0"/>
              </a:rPr>
              <a:t>rpc</a:t>
            </a:r>
            <a:r>
              <a:rPr lang="en-US" sz="1600" dirty="0" smtClean="0">
                <a:latin typeface="Courier" pitchFamily="48" charset="0"/>
              </a:rPr>
              <a:t> </a:t>
            </a:r>
            <a:r>
              <a:rPr lang="en-US" sz="1600" dirty="0" err="1" smtClean="0">
                <a:latin typeface="Courier" pitchFamily="48" charset="0"/>
              </a:rPr>
              <a:t>xmlns</a:t>
            </a:r>
            <a:r>
              <a:rPr lang="en-US" sz="1600" dirty="0" smtClean="0">
                <a:latin typeface="Courier" pitchFamily="48" charset="0"/>
              </a:rPr>
              <a:t>="</a:t>
            </a:r>
            <a:r>
              <a:rPr lang="en-US" sz="1600" dirty="0" err="1" smtClean="0">
                <a:latin typeface="Courier" pitchFamily="48" charset="0"/>
              </a:rPr>
              <a:t>urn:mumble</a:t>
            </a:r>
            <a:r>
              <a:rPr lang="en-US" sz="1600" dirty="0" smtClean="0">
                <a:latin typeface="Courier" pitchFamily="48" charset="0"/>
              </a:rPr>
              <a:t>"&gt;</a:t>
            </a:r>
          </a:p>
          <a:p>
            <a:r>
              <a:rPr lang="en-US" sz="1600" dirty="0" smtClean="0">
                <a:latin typeface="Courier" pitchFamily="48" charset="0"/>
              </a:rPr>
              <a:t>  &lt;activate&gt;</a:t>
            </a:r>
          </a:p>
          <a:p>
            <a:r>
              <a:rPr lang="en-US" sz="1600" dirty="0" smtClean="0">
                <a:latin typeface="Courier" pitchFamily="48" charset="0"/>
              </a:rPr>
              <a:t>	&lt;</a:t>
            </a:r>
            <a:r>
              <a:rPr lang="en-US" sz="1600" dirty="0" err="1" smtClean="0">
                <a:latin typeface="Courier" pitchFamily="48" charset="0"/>
              </a:rPr>
              <a:t>inputText</a:t>
            </a:r>
            <a:r>
              <a:rPr lang="en-US" sz="1600" dirty="0" smtClean="0">
                <a:latin typeface="Courier" pitchFamily="48" charset="0"/>
              </a:rPr>
              <a:t>&gt;</a:t>
            </a:r>
            <a:r>
              <a:rPr lang="en-US" sz="1600" dirty="0" smtClean="0">
                <a:latin typeface="Courier" pitchFamily="48" charset="0"/>
              </a:rPr>
              <a:t>				</a:t>
            </a:r>
            <a:r>
              <a:rPr lang="en-US" sz="1600" dirty="0" smtClean="0">
                <a:latin typeface="Courier" pitchFamily="48" charset="0"/>
              </a:rPr>
              <a:t>some text</a:t>
            </a:r>
          </a:p>
          <a:p>
            <a:r>
              <a:rPr lang="en-US" sz="1600" dirty="0">
                <a:latin typeface="Courier" pitchFamily="48" charset="0"/>
              </a:rPr>
              <a:t>	</a:t>
            </a:r>
            <a:r>
              <a:rPr lang="en-US" sz="1600" dirty="0" smtClean="0">
                <a:latin typeface="Courier" pitchFamily="48" charset="0"/>
              </a:rPr>
              <a:t>&lt;/</a:t>
            </a:r>
            <a:r>
              <a:rPr lang="en-US" sz="1600" dirty="0" err="1" smtClean="0">
                <a:latin typeface="Courier" pitchFamily="48" charset="0"/>
              </a:rPr>
              <a:t>inputText</a:t>
            </a:r>
            <a:r>
              <a:rPr lang="en-US" sz="1600" dirty="0" smtClean="0">
                <a:latin typeface="Courier" pitchFamily="48" charset="0"/>
              </a:rPr>
              <a:t>&gt;</a:t>
            </a:r>
          </a:p>
          <a:p>
            <a:r>
              <a:rPr lang="en-US" sz="1600" dirty="0" smtClean="0">
                <a:latin typeface="Courier" pitchFamily="48" charset="0"/>
              </a:rPr>
              <a:t>  &lt;/activate&gt;</a:t>
            </a:r>
          </a:p>
          <a:p>
            <a:r>
              <a:rPr lang="en-US" sz="1600" dirty="0" smtClean="0">
                <a:latin typeface="Courier" pitchFamily="48" charset="0"/>
              </a:rPr>
              <a:t>&lt;/</a:t>
            </a:r>
            <a:r>
              <a:rPr lang="en-US" sz="1600" dirty="0" err="1" smtClean="0">
                <a:latin typeface="Courier" pitchFamily="48" charset="0"/>
              </a:rPr>
              <a:t>rpc</a:t>
            </a:r>
            <a:r>
              <a:rPr lang="en-US" sz="1600" dirty="0" smtClean="0">
                <a:latin typeface="Courier" pitchFamily="48" charset="0"/>
              </a:rPr>
              <a:t>&gt;</a:t>
            </a:r>
          </a:p>
          <a:p>
            <a:endParaRPr lang="en-US" sz="1600" dirty="0">
              <a:latin typeface="Courier" pitchFamily="48" charset="0"/>
            </a:endParaRPr>
          </a:p>
          <a:p>
            <a:r>
              <a:rPr lang="en-US" sz="1600" dirty="0" smtClean="0">
                <a:latin typeface="Courier" pitchFamily="48" charset="0"/>
              </a:rPr>
              <a:t>&lt;</a:t>
            </a:r>
            <a:r>
              <a:rPr lang="en-US" sz="1600" dirty="0" err="1" smtClean="0">
                <a:latin typeface="Courier" pitchFamily="48" charset="0"/>
              </a:rPr>
              <a:t>rpc</a:t>
            </a:r>
            <a:r>
              <a:rPr lang="en-US" sz="1600" dirty="0" smtClean="0">
                <a:latin typeface="Courier" pitchFamily="48" charset="0"/>
              </a:rPr>
              <a:t>-reply&gt;</a:t>
            </a:r>
          </a:p>
          <a:p>
            <a:r>
              <a:rPr lang="en-US" sz="1600" dirty="0" smtClean="0">
                <a:latin typeface="Courier" pitchFamily="48" charset="0"/>
              </a:rPr>
              <a:t>  &lt;activate&gt;</a:t>
            </a:r>
          </a:p>
          <a:p>
            <a:r>
              <a:rPr lang="en-US" sz="1600" dirty="0" smtClean="0">
                <a:latin typeface="Courier" pitchFamily="48" charset="0"/>
              </a:rPr>
              <a:t>	&lt;status&gt;			</a:t>
            </a:r>
            <a:r>
              <a:rPr lang="en-US" sz="1600" dirty="0">
                <a:latin typeface="Courier" pitchFamily="48" charset="0"/>
              </a:rPr>
              <a:t>	</a:t>
            </a:r>
            <a:r>
              <a:rPr lang="en-US" sz="1600" dirty="0" smtClean="0">
                <a:latin typeface="Courier" pitchFamily="48" charset="0"/>
              </a:rPr>
              <a:t>current status</a:t>
            </a:r>
            <a:endParaRPr lang="en-US" sz="1600" dirty="0" smtClean="0">
              <a:latin typeface="Courier" pitchFamily="48" charset="0"/>
            </a:endParaRPr>
          </a:p>
          <a:p>
            <a:r>
              <a:rPr lang="en-US" sz="1600" dirty="0" smtClean="0">
                <a:latin typeface="Courier" pitchFamily="48" charset="0"/>
              </a:rPr>
              <a:t>	&lt;/status&gt;</a:t>
            </a:r>
          </a:p>
          <a:p>
            <a:r>
              <a:rPr lang="en-US" sz="1600" dirty="0" smtClean="0">
                <a:latin typeface="Courier" pitchFamily="48" charset="0"/>
              </a:rPr>
              <a:t>  &lt;/activate&gt;</a:t>
            </a:r>
          </a:p>
          <a:p>
            <a:r>
              <a:rPr lang="en-US" sz="1600" dirty="0" smtClean="0">
                <a:latin typeface="Courier" pitchFamily="48" charset="0"/>
              </a:rPr>
              <a:t>&lt;/</a:t>
            </a:r>
            <a:r>
              <a:rPr lang="en-US" sz="1600" dirty="0" err="1" smtClean="0">
                <a:latin typeface="Courier" pitchFamily="48" charset="0"/>
              </a:rPr>
              <a:t>rpc</a:t>
            </a:r>
            <a:r>
              <a:rPr lang="en-US" sz="1600" dirty="0" smtClean="0">
                <a:latin typeface="Courier" pitchFamily="48" charset="0"/>
              </a:rPr>
              <a:t>&gt;</a:t>
            </a:r>
          </a:p>
          <a:p>
            <a:endParaRPr lang="en-US" sz="1600" dirty="0" smtClean="0">
              <a:latin typeface="Courier" pitchFamily="4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82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Netconf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 err="1"/>
              <a:t>netconfd</a:t>
            </a:r>
            <a:r>
              <a:rPr lang="en-US" sz="1800" dirty="0"/>
              <a:t> program is a NETCONF-over-SSH server </a:t>
            </a:r>
            <a:r>
              <a:rPr lang="en-US" sz="1800" dirty="0" smtClean="0"/>
              <a:t>implementation</a:t>
            </a:r>
          </a:p>
          <a:p>
            <a:r>
              <a:rPr lang="en-US" sz="1800" dirty="0"/>
              <a:t>driven directly by YANG </a:t>
            </a:r>
            <a:r>
              <a:rPr lang="en-US" sz="1800" dirty="0" smtClean="0"/>
              <a:t>files</a:t>
            </a:r>
          </a:p>
          <a:p>
            <a:r>
              <a:rPr lang="en-US" sz="1800" dirty="0"/>
              <a:t>robust and secure database interface using standard NETCONF protocol </a:t>
            </a:r>
            <a:r>
              <a:rPr lang="en-US" sz="1800" dirty="0" smtClean="0"/>
              <a:t>operations</a:t>
            </a:r>
          </a:p>
          <a:p>
            <a:r>
              <a:rPr lang="en-US" sz="1800" dirty="0"/>
              <a:t>Supports &lt;candidate&gt;, &lt;running&gt;, and &lt;startup&gt; databases</a:t>
            </a:r>
          </a:p>
          <a:p>
            <a:r>
              <a:rPr lang="en-US" sz="1800" dirty="0"/>
              <a:t>support for database locking, editing, validation</a:t>
            </a:r>
          </a:p>
          <a:p>
            <a:r>
              <a:rPr lang="en-US" sz="1800" dirty="0" err="1" smtClean="0"/>
              <a:t>subtree</a:t>
            </a:r>
            <a:r>
              <a:rPr lang="en-US" sz="1800" dirty="0" smtClean="0"/>
              <a:t> </a:t>
            </a:r>
            <a:r>
              <a:rPr lang="en-US" sz="1800" dirty="0"/>
              <a:t>and full </a:t>
            </a:r>
            <a:r>
              <a:rPr lang="en-US" sz="1800" dirty="0" err="1"/>
              <a:t>XPath</a:t>
            </a:r>
            <a:r>
              <a:rPr lang="en-US" sz="1800" dirty="0"/>
              <a:t> </a:t>
            </a:r>
            <a:r>
              <a:rPr lang="en-US" sz="1800" dirty="0" smtClean="0"/>
              <a:t>filtering</a:t>
            </a:r>
          </a:p>
          <a:p>
            <a:r>
              <a:rPr lang="en-US" sz="1800" dirty="0"/>
              <a:t>Complete XML 1.0 implementation with full support for XML Namespaces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052422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Netconf</a:t>
            </a:r>
            <a:r>
              <a:rPr lang="en-US" dirty="0" smtClean="0"/>
              <a:t> – DBs (XML document)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998709" cy="5249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27758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72</TotalTime>
  <Words>833</Words>
  <Application>Microsoft Office PowerPoint</Application>
  <PresentationFormat>On-screen Show (4:3)</PresentationFormat>
  <Paragraphs>224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Technic</vt:lpstr>
      <vt:lpstr>Yang &amp; Netconf</vt:lpstr>
      <vt:lpstr>Yang  - Modules and submodules</vt:lpstr>
      <vt:lpstr>Yang  - Modules and submodules</vt:lpstr>
      <vt:lpstr>Yang  - Statements</vt:lpstr>
      <vt:lpstr>Yang - Types</vt:lpstr>
      <vt:lpstr>Yang - Example</vt:lpstr>
      <vt:lpstr>Yang - RPC</vt:lpstr>
      <vt:lpstr>Netconf</vt:lpstr>
      <vt:lpstr>Netconf – DBs (XML document)</vt:lpstr>
      <vt:lpstr>Netconf - Session</vt:lpstr>
      <vt:lpstr>Netconf - Requests</vt:lpstr>
      <vt:lpstr>Netconf - Requests</vt:lpstr>
      <vt:lpstr>Netconf - Requests</vt:lpstr>
      <vt:lpstr>Netconf - Operations</vt:lpstr>
      <vt:lpstr>Netconf - Operations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Yang &amp; Netconf</dc:title>
  <dc:creator>sva162</dc:creator>
  <cp:lastModifiedBy>sva162</cp:lastModifiedBy>
  <cp:revision>9</cp:revision>
  <dcterms:created xsi:type="dcterms:W3CDTF">2011-08-15T20:06:51Z</dcterms:created>
  <dcterms:modified xsi:type="dcterms:W3CDTF">2011-08-15T21:19:14Z</dcterms:modified>
</cp:coreProperties>
</file>